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3"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01" r:id="rId23"/>
    <p:sldId id="277" r:id="rId24"/>
    <p:sldId id="300" r:id="rId25"/>
    <p:sldId id="278" r:id="rId26"/>
    <p:sldId id="302" r:id="rId27"/>
    <p:sldId id="303" r:id="rId28"/>
    <p:sldId id="279" r:id="rId29"/>
    <p:sldId id="306" r:id="rId30"/>
    <p:sldId id="280" r:id="rId31"/>
    <p:sldId id="281" r:id="rId32"/>
    <p:sldId id="282" r:id="rId33"/>
    <p:sldId id="295" r:id="rId34"/>
    <p:sldId id="284" r:id="rId35"/>
    <p:sldId id="285" r:id="rId36"/>
    <p:sldId id="286" r:id="rId37"/>
    <p:sldId id="287" r:id="rId38"/>
    <p:sldId id="288" r:id="rId39"/>
    <p:sldId id="289" r:id="rId40"/>
    <p:sldId id="290" r:id="rId41"/>
    <p:sldId id="291" r:id="rId42"/>
    <p:sldId id="304" r:id="rId43"/>
    <p:sldId id="292" r:id="rId44"/>
    <p:sldId id="293" r:id="rId45"/>
    <p:sldId id="294" r:id="rId46"/>
    <p:sldId id="308" r:id="rId47"/>
  </p:sldIdLst>
  <p:sldSz cx="12188825" cy="6858000"/>
  <p:notesSz cx="9296400" cy="7010400"/>
  <p:embeddedFontLst>
    <p:embeddedFont>
      <p:font typeface="Webdings" panose="05030102010509060703" pitchFamily="18" charset="2"/>
      <p:regular r:id="rId50"/>
    </p:embeddedFont>
    <p:embeddedFont>
      <p:font typeface="MS PGothic" panose="020B0600070205080204" pitchFamily="34" charset="-128"/>
      <p:regular r:id="rId51"/>
    </p:embeddedFont>
    <p:embeddedFont>
      <p:font typeface="Candara" panose="020E0502030303020204" pitchFamily="34" charset="0"/>
      <p:regular r:id="rId52"/>
      <p:bold r:id="rId53"/>
      <p:italic r:id="rId54"/>
      <p:boldItalic r:id="rId55"/>
    </p:embeddedFont>
  </p:embeddedFontLst>
  <p:defaultTextStyle>
    <a:defPPr>
      <a:defRPr lang="en-US"/>
    </a:defPPr>
    <a:lvl1pPr algn="l" rtl="0" fontAlgn="base">
      <a:spcBef>
        <a:spcPct val="0"/>
      </a:spcBef>
      <a:spcAft>
        <a:spcPct val="0"/>
      </a:spcAft>
      <a:defRPr sz="4300" kern="1200">
        <a:solidFill>
          <a:schemeClr val="tx1"/>
        </a:solidFill>
        <a:latin typeface="Arial" pitchFamily="34" charset="0"/>
        <a:ea typeface="+mn-ea"/>
        <a:cs typeface="Arial" pitchFamily="34" charset="0"/>
      </a:defRPr>
    </a:lvl1pPr>
    <a:lvl2pPr marL="609371" algn="l" rtl="0" fontAlgn="base">
      <a:spcBef>
        <a:spcPct val="0"/>
      </a:spcBef>
      <a:spcAft>
        <a:spcPct val="0"/>
      </a:spcAft>
      <a:defRPr sz="4300" kern="1200">
        <a:solidFill>
          <a:schemeClr val="tx1"/>
        </a:solidFill>
        <a:latin typeface="Arial" pitchFamily="34" charset="0"/>
        <a:ea typeface="+mn-ea"/>
        <a:cs typeface="Arial" pitchFamily="34" charset="0"/>
      </a:defRPr>
    </a:lvl2pPr>
    <a:lvl3pPr marL="1218742" algn="l" rtl="0" fontAlgn="base">
      <a:spcBef>
        <a:spcPct val="0"/>
      </a:spcBef>
      <a:spcAft>
        <a:spcPct val="0"/>
      </a:spcAft>
      <a:defRPr sz="4300" kern="1200">
        <a:solidFill>
          <a:schemeClr val="tx1"/>
        </a:solidFill>
        <a:latin typeface="Arial" pitchFamily="34" charset="0"/>
        <a:ea typeface="+mn-ea"/>
        <a:cs typeface="Arial" pitchFamily="34" charset="0"/>
      </a:defRPr>
    </a:lvl3pPr>
    <a:lvl4pPr marL="1828114" algn="l" rtl="0" fontAlgn="base">
      <a:spcBef>
        <a:spcPct val="0"/>
      </a:spcBef>
      <a:spcAft>
        <a:spcPct val="0"/>
      </a:spcAft>
      <a:defRPr sz="4300" kern="1200">
        <a:solidFill>
          <a:schemeClr val="tx1"/>
        </a:solidFill>
        <a:latin typeface="Arial" pitchFamily="34" charset="0"/>
        <a:ea typeface="+mn-ea"/>
        <a:cs typeface="Arial" pitchFamily="34" charset="0"/>
      </a:defRPr>
    </a:lvl4pPr>
    <a:lvl5pPr marL="2437487" algn="l" rtl="0" fontAlgn="base">
      <a:spcBef>
        <a:spcPct val="0"/>
      </a:spcBef>
      <a:spcAft>
        <a:spcPct val="0"/>
      </a:spcAft>
      <a:defRPr sz="4300" kern="1200">
        <a:solidFill>
          <a:schemeClr val="tx1"/>
        </a:solidFill>
        <a:latin typeface="Arial" pitchFamily="34" charset="0"/>
        <a:ea typeface="+mn-ea"/>
        <a:cs typeface="Arial" pitchFamily="34" charset="0"/>
      </a:defRPr>
    </a:lvl5pPr>
    <a:lvl6pPr marL="3046856" algn="l" defTabSz="1218742" rtl="0" eaLnBrk="1" latinLnBrk="0" hangingPunct="1">
      <a:defRPr sz="4300" kern="1200">
        <a:solidFill>
          <a:schemeClr val="tx1"/>
        </a:solidFill>
        <a:latin typeface="Arial" pitchFamily="34" charset="0"/>
        <a:ea typeface="+mn-ea"/>
        <a:cs typeface="Arial" pitchFamily="34" charset="0"/>
      </a:defRPr>
    </a:lvl6pPr>
    <a:lvl7pPr marL="3656228" algn="l" defTabSz="1218742" rtl="0" eaLnBrk="1" latinLnBrk="0" hangingPunct="1">
      <a:defRPr sz="4300" kern="1200">
        <a:solidFill>
          <a:schemeClr val="tx1"/>
        </a:solidFill>
        <a:latin typeface="Arial" pitchFamily="34" charset="0"/>
        <a:ea typeface="+mn-ea"/>
        <a:cs typeface="Arial" pitchFamily="34" charset="0"/>
      </a:defRPr>
    </a:lvl7pPr>
    <a:lvl8pPr marL="4265599" algn="l" defTabSz="1218742" rtl="0" eaLnBrk="1" latinLnBrk="0" hangingPunct="1">
      <a:defRPr sz="4300" kern="1200">
        <a:solidFill>
          <a:schemeClr val="tx1"/>
        </a:solidFill>
        <a:latin typeface="Arial" pitchFamily="34" charset="0"/>
        <a:ea typeface="+mn-ea"/>
        <a:cs typeface="Arial" pitchFamily="34" charset="0"/>
      </a:defRPr>
    </a:lvl8pPr>
    <a:lvl9pPr marL="4874971" algn="l" defTabSz="1218742" rtl="0" eaLnBrk="1" latinLnBrk="0" hangingPunct="1">
      <a:defRPr sz="43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5B9BD5"/>
    <a:srgbClr val="33CCFF"/>
    <a:srgbClr val="990000"/>
    <a:srgbClr val="217D4B"/>
    <a:srgbClr val="285688"/>
    <a:srgbClr val="C0C0C0"/>
    <a:srgbClr val="B2B2B2"/>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4" autoAdjust="0"/>
    <p:restoredTop sz="84368" autoAdjust="0"/>
  </p:normalViewPr>
  <p:slideViewPr>
    <p:cSldViewPr snapToGrid="0" snapToObjects="1">
      <p:cViewPr varScale="1">
        <p:scale>
          <a:sx n="87" d="100"/>
          <a:sy n="87" d="100"/>
        </p:scale>
        <p:origin x="408" y="84"/>
      </p:cViewPr>
      <p:guideLst>
        <p:guide orient="horz" pos="2160"/>
        <p:guide pos="3839"/>
      </p:guideLst>
    </p:cSldViewPr>
  </p:slideViewPr>
  <p:outlineViewPr>
    <p:cViewPr>
      <p:scale>
        <a:sx n="33" d="100"/>
        <a:sy n="33" d="100"/>
      </p:scale>
      <p:origin x="0" y="2562"/>
    </p:cViewPr>
  </p:outlineViewPr>
  <p:notesTextViewPr>
    <p:cViewPr>
      <p:scale>
        <a:sx n="100" d="100"/>
        <a:sy n="100" d="100"/>
      </p:scale>
      <p:origin x="0" y="0"/>
    </p:cViewPr>
  </p:notesTextViewPr>
  <p:sorterViewPr>
    <p:cViewPr>
      <p:scale>
        <a:sx n="80" d="100"/>
        <a:sy n="80" d="100"/>
      </p:scale>
      <p:origin x="0" y="3840"/>
    </p:cViewPr>
  </p:sorterViewPr>
  <p:notesViewPr>
    <p:cSldViewPr snapToGrid="0" snapToObjects="1">
      <p:cViewPr varScale="1">
        <p:scale>
          <a:sx n="112" d="100"/>
          <a:sy n="112" d="100"/>
        </p:scale>
        <p:origin x="1782" y="108"/>
      </p:cViewPr>
      <p:guideLst>
        <p:guide orient="horz" pos="2208"/>
        <p:guide pos="292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latin typeface="Candara" panose="020E0502030303020204" pitchFamily="34" charset="0"/>
            </a:endParaRPr>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5127B135-4060-4BBA-A428-0A80E2F7BF1F}" type="datetimeFigureOut">
              <a:rPr lang="en-US" smtClean="0">
                <a:latin typeface="Candara" panose="020E0502030303020204" pitchFamily="34" charset="0"/>
              </a:rPr>
              <a:pPr/>
              <a:t>3/17/2019</a:t>
            </a:fld>
            <a:endParaRPr lang="en-US" dirty="0">
              <a:latin typeface="Candara" panose="020E0502030303020204" pitchFamily="34" charset="0"/>
            </a:endParaRPr>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latin typeface="Candara" panose="020E0502030303020204" pitchFamily="34" charset="0"/>
            </a:endParaRPr>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7E51267F-95D4-417D-9635-A0C10135559B}" type="slidenum">
              <a:rPr lang="en-US" smtClean="0">
                <a:latin typeface="Candara" panose="020E0502030303020204" pitchFamily="34" charset="0"/>
              </a:rPr>
              <a:pPr/>
              <a:t>‹#›</a:t>
            </a:fld>
            <a:endParaRPr lang="en-US" dirty="0">
              <a:latin typeface="Candara" panose="020E0502030303020204" pitchFamily="34" charset="0"/>
            </a:endParaRPr>
          </a:p>
        </p:txBody>
      </p:sp>
    </p:spTree>
    <p:extLst>
      <p:ext uri="{BB962C8B-B14F-4D97-AF65-F5344CB8AC3E}">
        <p14:creationId xmlns:p14="http://schemas.microsoft.com/office/powerpoint/2010/main" val="241531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Candara" panose="020E0502030303020204" pitchFamily="34" charset="0"/>
                <a:cs typeface="+mn-cs"/>
              </a:defRPr>
            </a:lvl1pPr>
          </a:lstStyle>
          <a:p>
            <a:pPr>
              <a:defRPr/>
            </a:pPr>
            <a:endParaRPr lang="en-US" dirty="0"/>
          </a:p>
        </p:txBody>
      </p:sp>
      <p:sp>
        <p:nvSpPr>
          <p:cNvPr id="62467" name="Rectangle 3"/>
          <p:cNvSpPr>
            <a:spLocks noGrp="1" noChangeArrowheads="1"/>
          </p:cNvSpPr>
          <p:nvPr>
            <p:ph type="dt" idx="1"/>
          </p:nvPr>
        </p:nvSpPr>
        <p:spPr bwMode="auto">
          <a:xfrm>
            <a:off x="526796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Candara" panose="020E0502030303020204" pitchFamily="34" charset="0"/>
                <a:cs typeface="+mn-cs"/>
              </a:defRPr>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2312988" y="525463"/>
            <a:ext cx="4670425" cy="26289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1239520" y="3329940"/>
            <a:ext cx="6817360" cy="31546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2470"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Candara" panose="020E0502030303020204" pitchFamily="34" charset="0"/>
                <a:cs typeface="+mn-cs"/>
              </a:defRPr>
            </a:lvl1pPr>
          </a:lstStyle>
          <a:p>
            <a:pPr>
              <a:defRPr/>
            </a:pPr>
            <a:endParaRPr lang="en-US" dirty="0"/>
          </a:p>
        </p:txBody>
      </p:sp>
      <p:sp>
        <p:nvSpPr>
          <p:cNvPr id="62471" name="Rectangle 7"/>
          <p:cNvSpPr>
            <a:spLocks noGrp="1" noChangeArrowheads="1"/>
          </p:cNvSpPr>
          <p:nvPr>
            <p:ph type="sldNum" sz="quarter" idx="5"/>
          </p:nvPr>
        </p:nvSpPr>
        <p:spPr bwMode="auto">
          <a:xfrm>
            <a:off x="5267960" y="6659880"/>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Candara" panose="020E0502030303020204" pitchFamily="34" charset="0"/>
                <a:cs typeface="+mn-cs"/>
              </a:defRPr>
            </a:lvl1pPr>
          </a:lstStyle>
          <a:p>
            <a:pPr>
              <a:defRPr/>
            </a:pPr>
            <a:fld id="{0AE47231-13CF-4769-AA48-3A0AAE099A16}" type="slidenum">
              <a:rPr lang="en-US" smtClean="0"/>
              <a:pPr>
                <a:defRPr/>
              </a:pPr>
              <a:t>‹#›</a:t>
            </a:fld>
            <a:endParaRPr lang="en-US" dirty="0"/>
          </a:p>
        </p:txBody>
      </p:sp>
    </p:spTree>
    <p:extLst>
      <p:ext uri="{BB962C8B-B14F-4D97-AF65-F5344CB8AC3E}">
        <p14:creationId xmlns:p14="http://schemas.microsoft.com/office/powerpoint/2010/main" val="2739492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Candara" panose="020E0502030303020204" pitchFamily="34" charset="0"/>
        <a:ea typeface="+mn-ea"/>
        <a:cs typeface="+mn-cs"/>
      </a:defRPr>
    </a:lvl1pPr>
    <a:lvl2pPr marL="609371" algn="l" rtl="0" eaLnBrk="0" fontAlgn="base" hangingPunct="0">
      <a:spcBef>
        <a:spcPct val="30000"/>
      </a:spcBef>
      <a:spcAft>
        <a:spcPct val="0"/>
      </a:spcAft>
      <a:defRPr sz="1600" kern="1200">
        <a:solidFill>
          <a:schemeClr val="tx1"/>
        </a:solidFill>
        <a:latin typeface="Candara" panose="020E0502030303020204" pitchFamily="34" charset="0"/>
        <a:ea typeface="+mn-ea"/>
        <a:cs typeface="+mn-cs"/>
      </a:defRPr>
    </a:lvl2pPr>
    <a:lvl3pPr marL="1218742" algn="l" rtl="0" eaLnBrk="0" fontAlgn="base" hangingPunct="0">
      <a:spcBef>
        <a:spcPct val="30000"/>
      </a:spcBef>
      <a:spcAft>
        <a:spcPct val="0"/>
      </a:spcAft>
      <a:defRPr sz="1600" kern="1200">
        <a:solidFill>
          <a:schemeClr val="tx1"/>
        </a:solidFill>
        <a:latin typeface="Candara" panose="020E0502030303020204" pitchFamily="34" charset="0"/>
        <a:ea typeface="+mn-ea"/>
        <a:cs typeface="+mn-cs"/>
      </a:defRPr>
    </a:lvl3pPr>
    <a:lvl4pPr marL="1828114" algn="l" rtl="0" eaLnBrk="0" fontAlgn="base" hangingPunct="0">
      <a:spcBef>
        <a:spcPct val="30000"/>
      </a:spcBef>
      <a:spcAft>
        <a:spcPct val="0"/>
      </a:spcAft>
      <a:defRPr sz="1600" kern="1200">
        <a:solidFill>
          <a:schemeClr val="tx1"/>
        </a:solidFill>
        <a:latin typeface="Candara" panose="020E0502030303020204" pitchFamily="34" charset="0"/>
        <a:ea typeface="+mn-ea"/>
        <a:cs typeface="+mn-cs"/>
      </a:defRPr>
    </a:lvl4pPr>
    <a:lvl5pPr marL="2437487" algn="l" rtl="0" eaLnBrk="0" fontAlgn="base" hangingPunct="0">
      <a:spcBef>
        <a:spcPct val="30000"/>
      </a:spcBef>
      <a:spcAft>
        <a:spcPct val="0"/>
      </a:spcAft>
      <a:defRPr sz="1600" kern="1200">
        <a:solidFill>
          <a:schemeClr val="tx1"/>
        </a:solidFill>
        <a:latin typeface="Candara" panose="020E0502030303020204" pitchFamily="34" charset="0"/>
        <a:ea typeface="+mn-ea"/>
        <a:cs typeface="+mn-cs"/>
      </a:defRPr>
    </a:lvl5pPr>
    <a:lvl6pPr marL="3046856" algn="l" defTabSz="1218742" rtl="0" eaLnBrk="1" latinLnBrk="0" hangingPunct="1">
      <a:defRPr sz="1600" kern="1200">
        <a:solidFill>
          <a:schemeClr val="tx1"/>
        </a:solidFill>
        <a:latin typeface="+mn-lt"/>
        <a:ea typeface="+mn-ea"/>
        <a:cs typeface="+mn-cs"/>
      </a:defRPr>
    </a:lvl6pPr>
    <a:lvl7pPr marL="3656228" algn="l" defTabSz="1218742" rtl="0" eaLnBrk="1" latinLnBrk="0" hangingPunct="1">
      <a:defRPr sz="1600" kern="1200">
        <a:solidFill>
          <a:schemeClr val="tx1"/>
        </a:solidFill>
        <a:latin typeface="+mn-lt"/>
        <a:ea typeface="+mn-ea"/>
        <a:cs typeface="+mn-cs"/>
      </a:defRPr>
    </a:lvl7pPr>
    <a:lvl8pPr marL="4265599" algn="l" defTabSz="1218742" rtl="0" eaLnBrk="1" latinLnBrk="0" hangingPunct="1">
      <a:defRPr sz="1600" kern="1200">
        <a:solidFill>
          <a:schemeClr val="tx1"/>
        </a:solidFill>
        <a:latin typeface="+mn-lt"/>
        <a:ea typeface="+mn-ea"/>
        <a:cs typeface="+mn-cs"/>
      </a:defRPr>
    </a:lvl8pPr>
    <a:lvl9pPr marL="4874971" algn="l" defTabSz="121874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F22EC36-4BDE-479D-B70C-618B5E690842}" type="slidenum">
              <a:rPr lang="en-US" smtClean="0"/>
              <a:pPr>
                <a:defRPr/>
              </a:pPr>
              <a:t>1</a:t>
            </a:fld>
            <a:endParaRPr lang="en-US" dirty="0" smtClean="0"/>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6442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96CBA-87B6-41C7-9A3D-C634A96D0FD1}" type="slidenum">
              <a:rPr lang="en-US"/>
              <a:pPr/>
              <a:t>10</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977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73CEF-B927-4530-A53D-68A892AD0808}" type="slidenum">
              <a:rPr lang="en-US"/>
              <a:pPr/>
              <a:t>11</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1764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1B1B3-31A5-4448-8767-E0C2BBEE4F5E}" type="slidenum">
              <a:rPr lang="en-US"/>
              <a:pPr/>
              <a:t>12</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469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B650A-B302-4AB7-B3AA-EB838FCD318F}" type="slidenum">
              <a:rPr lang="en-US"/>
              <a:pPr/>
              <a:t>13</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8547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960A3-3E3A-4362-BFE6-AB66BC1CD0BD}" type="slidenum">
              <a:rPr lang="en-US"/>
              <a:pPr/>
              <a:t>14</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85749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E7481-8345-4774-A342-ACFA86830BF9}" type="slidenum">
              <a:rPr lang="en-US"/>
              <a:pPr/>
              <a:t>15</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7198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5C924-4B82-4C16-82B7-A01802F4044A}" type="slidenum">
              <a:rPr lang="en-US"/>
              <a:pPr/>
              <a:t>16</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dirty="0" smtClean="0"/>
              <a:t>Warcraft</a:t>
            </a:r>
            <a:r>
              <a:rPr lang="en-US" baseline="0" dirty="0" smtClean="0"/>
              <a:t> </a:t>
            </a:r>
            <a:r>
              <a:rPr lang="en-US" dirty="0" smtClean="0"/>
              <a:t>card </a:t>
            </a:r>
            <a:r>
              <a:rPr lang="en-US" dirty="0"/>
              <a:t>game</a:t>
            </a:r>
          </a:p>
          <a:p>
            <a:r>
              <a:rPr lang="en-US" dirty="0" smtClean="0"/>
              <a:t>Headhunter </a:t>
            </a:r>
            <a:r>
              <a:rPr lang="en-US" baseline="0" dirty="0" smtClean="0"/>
              <a:t>example</a:t>
            </a:r>
            <a:endParaRPr lang="en-US" dirty="0"/>
          </a:p>
          <a:p>
            <a:endParaRPr lang="en-US" dirty="0"/>
          </a:p>
        </p:txBody>
      </p:sp>
    </p:spTree>
    <p:extLst>
      <p:ext uri="{BB962C8B-B14F-4D97-AF65-F5344CB8AC3E}">
        <p14:creationId xmlns:p14="http://schemas.microsoft.com/office/powerpoint/2010/main" val="323941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5C924-4B82-4C16-82B7-A01802F4044A}" type="slidenum">
              <a:rPr lang="en-US"/>
              <a:pPr/>
              <a:t>17</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87346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5C924-4B82-4C16-82B7-A01802F4044A}" type="slidenum">
              <a:rPr lang="en-US"/>
              <a:pPr/>
              <a:t>18</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77442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F9195-BE56-413F-9CCA-81A34F44FB3C}" type="slidenum">
              <a:rPr lang="en-US"/>
              <a:pPr/>
              <a:t>20</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9441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74573-09DB-42E2-B8AC-D63B22689804}" type="slidenum">
              <a:rPr lang="en-US"/>
              <a:pPr/>
              <a:t>2</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4250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F30E5-B261-45A8-BBE6-C069CDCC8CA1}" type="slidenum">
              <a:rPr lang="en-US"/>
              <a:pPr/>
              <a:t>21</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24954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Scope</a:t>
            </a:r>
            <a:endParaRPr lang="en-US" b="1" dirty="0"/>
          </a:p>
          <a:p>
            <a:r>
              <a:rPr lang="en-US" dirty="0"/>
              <a:t>How much of the game will you be prototyping?</a:t>
            </a:r>
          </a:p>
          <a:p>
            <a:endParaRPr lang="en-US" dirty="0"/>
          </a:p>
          <a:p>
            <a:r>
              <a:rPr lang="en-US" b="1" i="1" dirty="0"/>
              <a:t>Single Idea</a:t>
            </a:r>
          </a:p>
          <a:p>
            <a:r>
              <a:rPr lang="en-US" dirty="0"/>
              <a:t>When you are trying to answer a specific question.</a:t>
            </a:r>
          </a:p>
          <a:p>
            <a:r>
              <a:rPr lang="en-US" dirty="0" smtClean="0"/>
              <a:t>Example:</a:t>
            </a:r>
            <a:r>
              <a:rPr lang="en-US" baseline="0" dirty="0" smtClean="0"/>
              <a:t> </a:t>
            </a:r>
            <a:r>
              <a:rPr lang="en-US" dirty="0" smtClean="0"/>
              <a:t>“Which </a:t>
            </a:r>
            <a:r>
              <a:rPr lang="en-US" dirty="0"/>
              <a:t>potions will players buy in the store? </a:t>
            </a:r>
            <a:r>
              <a:rPr lang="en-US" dirty="0" smtClean="0"/>
              <a:t>When do they restock?”</a:t>
            </a:r>
            <a:endParaRPr lang="en-US" dirty="0"/>
          </a:p>
          <a:p>
            <a:r>
              <a:rPr lang="en-US" b="1" i="1" dirty="0"/>
              <a:t>Session</a:t>
            </a:r>
          </a:p>
          <a:p>
            <a:r>
              <a:rPr lang="en-US" dirty="0"/>
              <a:t>Observing the type of decisions a player might make during a small portion of the game.</a:t>
            </a:r>
          </a:p>
          <a:p>
            <a:r>
              <a:rPr lang="en-US" dirty="0" smtClean="0"/>
              <a:t>Example:</a:t>
            </a:r>
            <a:r>
              <a:rPr lang="en-US" baseline="0" dirty="0" smtClean="0"/>
              <a:t> </a:t>
            </a:r>
            <a:r>
              <a:rPr lang="en-US" dirty="0" smtClean="0"/>
              <a:t>“</a:t>
            </a:r>
            <a:r>
              <a:rPr lang="en-US" dirty="0"/>
              <a:t>How will players develop their farm for the </a:t>
            </a:r>
            <a:r>
              <a:rPr lang="en-US" dirty="0" smtClean="0"/>
              <a:t>Fall season</a:t>
            </a:r>
            <a:r>
              <a:rPr lang="en-US" dirty="0"/>
              <a:t>? What resources will be needed?”</a:t>
            </a:r>
          </a:p>
          <a:p>
            <a:r>
              <a:rPr lang="en-US" b="1" i="1" dirty="0"/>
              <a:t>Full Game</a:t>
            </a:r>
          </a:p>
          <a:p>
            <a:r>
              <a:rPr lang="en-US" dirty="0"/>
              <a:t>I warned you that it can be a mistake to try to duplicate the entire game. But it can be useful to select one system in your game and prototype how it plays out from the beginning to the end. </a:t>
            </a:r>
          </a:p>
          <a:p>
            <a:r>
              <a:rPr lang="en-US" dirty="0" smtClean="0"/>
              <a:t>Example:</a:t>
            </a:r>
            <a:r>
              <a:rPr lang="en-US" baseline="0" dirty="0" smtClean="0"/>
              <a:t> </a:t>
            </a:r>
            <a:r>
              <a:rPr lang="en-US" dirty="0" smtClean="0"/>
              <a:t>“</a:t>
            </a:r>
            <a:r>
              <a:rPr lang="en-US" dirty="0"/>
              <a:t>What paths can the player take as new skills become available? How will they use those skills to overcome the challenges they will face?”</a:t>
            </a:r>
          </a:p>
          <a:p>
            <a:r>
              <a:rPr lang="en-US" b="1" i="1" dirty="0" err="1"/>
              <a:t>Metagame</a:t>
            </a:r>
            <a:endParaRPr lang="en-US" b="1" i="1" dirty="0"/>
          </a:p>
          <a:p>
            <a:r>
              <a:rPr lang="en-US" dirty="0"/>
              <a:t>Determining the reward structures for long term engagement.</a:t>
            </a:r>
          </a:p>
          <a:p>
            <a:r>
              <a:rPr lang="en-US" dirty="0" smtClean="0"/>
              <a:t>Example:</a:t>
            </a:r>
            <a:r>
              <a:rPr lang="en-US" baseline="0" dirty="0" smtClean="0"/>
              <a:t> </a:t>
            </a:r>
            <a:r>
              <a:rPr lang="en-US" dirty="0" smtClean="0"/>
              <a:t>“</a:t>
            </a:r>
            <a:r>
              <a:rPr lang="en-US" dirty="0"/>
              <a:t>Which bonuses will players choose? How do their options change as new mechanics are unlocked?”</a:t>
            </a:r>
          </a:p>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26</a:t>
            </a:fld>
            <a:endParaRPr lang="en-US"/>
          </a:p>
        </p:txBody>
      </p:sp>
    </p:spTree>
    <p:extLst>
      <p:ext uri="{BB962C8B-B14F-4D97-AF65-F5344CB8AC3E}">
        <p14:creationId xmlns:p14="http://schemas.microsoft.com/office/powerpoint/2010/main" val="765777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 Time </a:t>
            </a:r>
            <a:r>
              <a:rPr lang="en-US" b="1" dirty="0"/>
              <a:t>Scale</a:t>
            </a:r>
          </a:p>
          <a:p>
            <a:r>
              <a:rPr lang="en-US" b="1" i="1" dirty="0"/>
              <a:t>Slow</a:t>
            </a:r>
          </a:p>
          <a:p>
            <a:r>
              <a:rPr lang="en-US" dirty="0"/>
              <a:t>The paper prototype takes longer to play than the computer version. (This is common.)</a:t>
            </a:r>
          </a:p>
          <a:p>
            <a:r>
              <a:rPr lang="en-US" dirty="0"/>
              <a:t>Players have more time to make </a:t>
            </a:r>
            <a:r>
              <a:rPr lang="en-US" dirty="0" smtClean="0"/>
              <a:t>decisions.</a:t>
            </a:r>
            <a:endParaRPr lang="en-US" dirty="0"/>
          </a:p>
          <a:p>
            <a:r>
              <a:rPr lang="en-US" dirty="0"/>
              <a:t>Good for analyzing decision making </a:t>
            </a:r>
            <a:r>
              <a:rPr lang="en-US" dirty="0" smtClean="0"/>
              <a:t>processes. (It can simulate</a:t>
            </a:r>
            <a:r>
              <a:rPr lang="en-US" baseline="0" dirty="0" smtClean="0"/>
              <a:t> the “optimal player”; one who always makes perfectly informed decisions.)</a:t>
            </a:r>
            <a:endParaRPr lang="en-US" dirty="0"/>
          </a:p>
          <a:p>
            <a:r>
              <a:rPr lang="en-US" dirty="0"/>
              <a:t>Example: A card game that simulates combat choices in </a:t>
            </a:r>
            <a:r>
              <a:rPr lang="en-US" dirty="0" smtClean="0"/>
              <a:t>an </a:t>
            </a:r>
            <a:r>
              <a:rPr lang="en-US" dirty="0"/>
              <a:t>FPS.</a:t>
            </a:r>
          </a:p>
          <a:p>
            <a:r>
              <a:rPr lang="en-US" b="1" i="1" dirty="0"/>
              <a:t>Real-time</a:t>
            </a:r>
          </a:p>
          <a:p>
            <a:r>
              <a:rPr lang="en-US" dirty="0"/>
              <a:t>The paper prototype takes the same amount of time as the computer version.</a:t>
            </a:r>
          </a:p>
          <a:p>
            <a:r>
              <a:rPr lang="en-US" dirty="0"/>
              <a:t>Good for analyzing player reaction and interaction </a:t>
            </a:r>
            <a:r>
              <a:rPr lang="en-US" dirty="0" smtClean="0"/>
              <a:t>possibilities.</a:t>
            </a:r>
          </a:p>
          <a:p>
            <a:r>
              <a:rPr lang="en-US" dirty="0" smtClean="0"/>
              <a:t>How is</a:t>
            </a:r>
            <a:r>
              <a:rPr lang="en-US" baseline="0" dirty="0" smtClean="0"/>
              <a:t> a player’s decision quality affected by pressure?</a:t>
            </a:r>
            <a:endParaRPr lang="en-US" dirty="0"/>
          </a:p>
          <a:p>
            <a:r>
              <a:rPr lang="en-US" dirty="0"/>
              <a:t>Example: A matching game that uses a timer.</a:t>
            </a:r>
          </a:p>
          <a:p>
            <a:r>
              <a:rPr lang="en-US" b="1" i="1" dirty="0"/>
              <a:t>Fast</a:t>
            </a:r>
          </a:p>
          <a:p>
            <a:r>
              <a:rPr lang="en-US" dirty="0"/>
              <a:t>The paper prototype takes less time to play than the computer version.</a:t>
            </a:r>
          </a:p>
          <a:p>
            <a:r>
              <a:rPr lang="en-US" dirty="0"/>
              <a:t>Good for quickly simulating processes that may take many sessions.</a:t>
            </a:r>
          </a:p>
          <a:p>
            <a:r>
              <a:rPr lang="en-US" dirty="0"/>
              <a:t>Example: A </a:t>
            </a:r>
            <a:r>
              <a:rPr lang="en-US" dirty="0" smtClean="0"/>
              <a:t>tactical fighting game with armies. In</a:t>
            </a:r>
            <a:r>
              <a:rPr lang="en-US" baseline="0" dirty="0" smtClean="0"/>
              <a:t> the full game each battle may take 10 minutes, but in the paper prototype it is simulated by “high roll wins”. The purpose is to see how armies</a:t>
            </a:r>
            <a:r>
              <a:rPr lang="en-US" dirty="0" smtClean="0"/>
              <a:t> move </a:t>
            </a:r>
            <a:r>
              <a:rPr lang="en-US" dirty="0"/>
              <a:t>across </a:t>
            </a:r>
            <a:r>
              <a:rPr lang="en-US" dirty="0" smtClean="0"/>
              <a:t>the continent, not</a:t>
            </a:r>
            <a:r>
              <a:rPr lang="en-US" baseline="0" dirty="0" smtClean="0"/>
              <a:t> to duplicate the combat experience.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27</a:t>
            </a:fld>
            <a:endParaRPr lang="en-US"/>
          </a:p>
        </p:txBody>
      </p:sp>
    </p:spTree>
    <p:extLst>
      <p:ext uri="{BB962C8B-B14F-4D97-AF65-F5344CB8AC3E}">
        <p14:creationId xmlns:p14="http://schemas.microsoft.com/office/powerpoint/2010/main" val="400677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F30E5-B261-45A8-BBE6-C069CDCC8CA1}" type="slidenum">
              <a:rPr lang="en-US"/>
              <a:pPr/>
              <a:t>28</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09303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E47231-13CF-4769-AA48-3A0AAE099A16}" type="slidenum">
              <a:rPr lang="en-US" smtClean="0"/>
              <a:pPr>
                <a:defRPr/>
              </a:pPr>
              <a:t>36</a:t>
            </a:fld>
            <a:endParaRPr lang="en-US" dirty="0"/>
          </a:p>
        </p:txBody>
      </p:sp>
    </p:spTree>
    <p:extLst>
      <p:ext uri="{BB962C8B-B14F-4D97-AF65-F5344CB8AC3E}">
        <p14:creationId xmlns:p14="http://schemas.microsoft.com/office/powerpoint/2010/main" val="325785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E448F-B49F-404A-9D8C-82ABD6B00671}" type="slidenum">
              <a:rPr lang="en-US"/>
              <a:pPr/>
              <a:t>3</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504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1AD04-1B20-486E-885F-787351F407AB}" type="slidenum">
              <a:rPr lang="en-US"/>
              <a:pPr/>
              <a:t>4</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6452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7C32B-16EB-42E2-9EBB-7C307F5E1F61}" type="slidenum">
              <a:rPr lang="en-US"/>
              <a:pPr/>
              <a:t>5</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4554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BF05F-9F4B-4751-82A7-ED37B409DB18}" type="slidenum">
              <a:rPr lang="en-US"/>
              <a:pPr/>
              <a:t>6</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3243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A3B2D-B380-46F1-B82A-43C5C4644C5C}" type="slidenum">
              <a:rPr lang="en-US"/>
              <a:pPr/>
              <a:t>7</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764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4D9BB-9B75-4988-AD10-C62A522F6AFA}" type="slidenum">
              <a:rPr lang="en-US"/>
              <a:pPr/>
              <a:t>8</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54501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3E89E-8E72-4E2E-A54C-24481ACBC6C5}" type="slidenum">
              <a:rPr lang="en-US"/>
              <a:pPr/>
              <a:t>9</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804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DC the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2"/>
            <a:ext cx="12192000" cy="6858000"/>
          </a:xfrm>
          <a:prstGeom prst="rect">
            <a:avLst/>
          </a:prstGeom>
        </p:spPr>
      </p:pic>
      <p:sp>
        <p:nvSpPr>
          <p:cNvPr id="4" name="Title 3"/>
          <p:cNvSpPr>
            <a:spLocks noGrp="1"/>
          </p:cNvSpPr>
          <p:nvPr>
            <p:ph type="title"/>
          </p:nvPr>
        </p:nvSpPr>
        <p:spPr>
          <a:xfrm>
            <a:off x="838200" y="1027906"/>
            <a:ext cx="10512425" cy="1325563"/>
          </a:xfrm>
          <a:prstGeom prst="rect">
            <a:avLst/>
          </a:prstGeom>
        </p:spPr>
        <p:txBody>
          <a:bodyPr/>
          <a:lstStyle>
            <a:lvl1pPr>
              <a:defRPr sz="4000" b="1">
                <a:effectLst>
                  <a:outerShdw blurRad="38100" dist="38100" dir="2700000" algn="tl">
                    <a:srgbClr val="000000">
                      <a:alpha val="43137"/>
                    </a:srgbClr>
                  </a:outerShdw>
                </a:effectLst>
                <a:latin typeface="Candara" panose="020E0502030303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68219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0362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111450"/>
      </p:ext>
    </p:extLst>
  </p:cSld>
  <p:clrMap bg1="lt1" tx1="dk1" bg2="lt2" tx2="dk2" accent1="accent1" accent2="accent2" accent3="accent3" accent4="accent4" accent5="accent5" accent6="accent6" hlink="hlink" folHlink="folHlink"/>
  <p:sldLayoutIdLst>
    <p:sldLayoutId id="2147483654" r:id="rId1"/>
    <p:sldLayoutId id="214748365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paper-bg.png"/>
          <p:cNvPicPr>
            <a:picLocks noChangeAspect="1"/>
          </p:cNvPicPr>
          <p:nvPr/>
        </p:nvPicPr>
        <p:blipFill>
          <a:blip r:embed="rId3" cstate="print"/>
          <a:stretch>
            <a:fillRect/>
          </a:stretch>
        </p:blipFill>
        <p:spPr>
          <a:xfrm>
            <a:off x="2857089" y="635879"/>
            <a:ext cx="6677794" cy="4650730"/>
          </a:xfrm>
          <a:prstGeom prst="rect">
            <a:avLst/>
          </a:prstGeom>
        </p:spPr>
      </p:pic>
      <p:sp>
        <p:nvSpPr>
          <p:cNvPr id="7" name="Rectangle 4"/>
          <p:cNvSpPr txBox="1">
            <a:spLocks noChangeArrowheads="1"/>
          </p:cNvSpPr>
          <p:nvPr/>
        </p:nvSpPr>
        <p:spPr bwMode="auto">
          <a:xfrm>
            <a:off x="3458697" y="4203643"/>
            <a:ext cx="5688118" cy="978221"/>
          </a:xfrm>
          <a:prstGeom prst="rect">
            <a:avLst/>
          </a:prstGeom>
          <a:noFill/>
          <a:ln w="9525">
            <a:noFill/>
            <a:miter lim="800000"/>
            <a:headEnd/>
            <a:tailEnd/>
          </a:ln>
          <a:effectLst/>
        </p:spPr>
        <p:txBody>
          <a:bodyPr vert="horz" wrap="square" lIns="121888" tIns="60944" rIns="121888" bIns="60944" numCol="1" anchor="t" anchorCtr="0" compatLnSpc="1">
            <a:prstTxWarp prst="textNoShape">
              <a:avLst/>
            </a:prstTxWarp>
          </a:bodyPr>
          <a:lstStyle/>
          <a:p>
            <a:pPr marL="457086" indent="-457086" algn="ctr" defTabSz="1218895">
              <a:lnSpc>
                <a:spcPct val="80000"/>
              </a:lnSpc>
              <a:spcBef>
                <a:spcPct val="20000"/>
              </a:spcBef>
              <a:buClr>
                <a:srgbClr val="606FAE"/>
              </a:buClr>
              <a:defRPr/>
            </a:pPr>
            <a:r>
              <a:rPr lang="en-US" sz="3200" b="1" kern="0" dirty="0">
                <a:effectLst>
                  <a:outerShdw blurRad="38100" dist="38100" dir="2700000" algn="tl">
                    <a:srgbClr val="C0C0C0"/>
                  </a:outerShdw>
                </a:effectLst>
                <a:latin typeface="Candara" pitchFamily="34" charset="0"/>
                <a:cs typeface="+mn-cs"/>
              </a:rPr>
              <a:t>Stone </a:t>
            </a:r>
            <a:r>
              <a:rPr lang="en-US" sz="3200" b="1" kern="0" dirty="0" smtClean="0">
                <a:effectLst>
                  <a:outerShdw blurRad="38100" dist="38100" dir="2700000" algn="tl">
                    <a:srgbClr val="C0C0C0"/>
                  </a:outerShdw>
                </a:effectLst>
                <a:latin typeface="Candara" pitchFamily="34" charset="0"/>
                <a:cs typeface="+mn-cs"/>
              </a:rPr>
              <a:t>Librande</a:t>
            </a:r>
          </a:p>
          <a:p>
            <a:pPr marL="457086" indent="-457086" algn="ctr" defTabSz="1218895">
              <a:lnSpc>
                <a:spcPct val="80000"/>
              </a:lnSpc>
              <a:spcBef>
                <a:spcPct val="20000"/>
              </a:spcBef>
              <a:buClr>
                <a:srgbClr val="606FAE"/>
              </a:buClr>
              <a:defRPr/>
            </a:pPr>
            <a:r>
              <a:rPr lang="en-US" sz="2400" kern="0" dirty="0" smtClean="0">
                <a:effectLst>
                  <a:outerShdw blurRad="38100" dist="38100" dir="2700000" algn="tl">
                    <a:srgbClr val="C0C0C0"/>
                  </a:outerShdw>
                </a:effectLst>
                <a:latin typeface="Candara" pitchFamily="34" charset="0"/>
                <a:cs typeface="+mn-cs"/>
              </a:rPr>
              <a:t>Lead Designer, Riot Games</a:t>
            </a:r>
            <a:endParaRPr lang="en-US" sz="2400" kern="0" dirty="0">
              <a:effectLst>
                <a:outerShdw blurRad="38100" dist="38100" dir="2700000" algn="tl">
                  <a:srgbClr val="C0C0C0"/>
                </a:outerShdw>
              </a:effectLst>
              <a:latin typeface="Candara" pitchFamily="34" charset="0"/>
              <a:cs typeface="+mn-cs"/>
            </a:endParaRPr>
          </a:p>
        </p:txBody>
      </p:sp>
      <p:sp>
        <p:nvSpPr>
          <p:cNvPr id="8" name="Rectangle 2"/>
          <p:cNvSpPr txBox="1">
            <a:spLocks noChangeArrowheads="1"/>
          </p:cNvSpPr>
          <p:nvPr/>
        </p:nvSpPr>
        <p:spPr bwMode="auto">
          <a:xfrm>
            <a:off x="2742485" y="1091374"/>
            <a:ext cx="6805427" cy="2844059"/>
          </a:xfrm>
          <a:prstGeom prst="rect">
            <a:avLst/>
          </a:prstGeom>
          <a:noFill/>
          <a:ln w="9525">
            <a:noFill/>
            <a:miter lim="800000"/>
            <a:headEnd/>
            <a:tailEnd/>
          </a:ln>
          <a:effectLst/>
        </p:spPr>
        <p:txBody>
          <a:bodyPr/>
          <a:lstStyle/>
          <a:p>
            <a:pPr algn="ctr">
              <a:defRPr/>
            </a:pPr>
            <a:r>
              <a:rPr lang="en-US" sz="5332" b="1" dirty="0">
                <a:solidFill>
                  <a:schemeClr val="bg2">
                    <a:lumMod val="50000"/>
                  </a:schemeClr>
                </a:solidFill>
                <a:latin typeface="Candara" pitchFamily="34" charset="0"/>
              </a:rPr>
              <a:t>Paper Simulations</a:t>
            </a:r>
            <a:br>
              <a:rPr lang="en-US" sz="5332" b="1" dirty="0">
                <a:solidFill>
                  <a:schemeClr val="bg2">
                    <a:lumMod val="50000"/>
                  </a:schemeClr>
                </a:solidFill>
                <a:latin typeface="Candara" pitchFamily="34" charset="0"/>
              </a:rPr>
            </a:br>
            <a:r>
              <a:rPr lang="en-US" sz="5732" b="1" dirty="0">
                <a:solidFill>
                  <a:schemeClr val="bg2">
                    <a:lumMod val="50000"/>
                  </a:schemeClr>
                </a:solidFill>
                <a:latin typeface="Candara" pitchFamily="34" charset="0"/>
              </a:rPr>
              <a:t>of</a:t>
            </a:r>
            <a:r>
              <a:rPr lang="en-US" sz="5332" b="1" dirty="0">
                <a:solidFill>
                  <a:schemeClr val="bg2">
                    <a:lumMod val="50000"/>
                  </a:schemeClr>
                </a:solidFill>
                <a:latin typeface="Candara" pitchFamily="34" charset="0"/>
              </a:rPr>
              <a:t/>
            </a:r>
            <a:br>
              <a:rPr lang="en-US" sz="5332" b="1" dirty="0">
                <a:solidFill>
                  <a:schemeClr val="bg2">
                    <a:lumMod val="50000"/>
                  </a:schemeClr>
                </a:solidFill>
                <a:latin typeface="Candara" pitchFamily="34" charset="0"/>
              </a:rPr>
            </a:br>
            <a:r>
              <a:rPr lang="en-US" sz="5332" b="1" dirty="0">
                <a:solidFill>
                  <a:schemeClr val="bg2">
                    <a:lumMod val="50000"/>
                  </a:schemeClr>
                </a:solidFill>
                <a:latin typeface="Candara" pitchFamily="34" charset="0"/>
              </a:rPr>
              <a:t>Digital Games</a:t>
            </a:r>
            <a:endParaRPr lang="en-US" sz="5332" b="1" kern="0" dirty="0">
              <a:solidFill>
                <a:schemeClr val="bg2">
                  <a:lumMod val="50000"/>
                </a:schemeClr>
              </a:solidFill>
              <a:effectLst>
                <a:outerShdw blurRad="38100" dist="38100" dir="2700000" algn="tl">
                  <a:srgbClr val="C0C0C0"/>
                </a:outerShdw>
              </a:effectLst>
              <a:latin typeface="Candara" pitchFamily="34" charset="0"/>
              <a:ea typeface="+mj-ea"/>
              <a:cs typeface="+mj-cs"/>
            </a:endParaRPr>
          </a:p>
        </p:txBody>
      </p:sp>
    </p:spTree>
    <p:extLst>
      <p:ext uri="{BB962C8B-B14F-4D97-AF65-F5344CB8AC3E}">
        <p14:creationId xmlns:p14="http://schemas.microsoft.com/office/powerpoint/2010/main" val="407801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838200" y="333427"/>
            <a:ext cx="10512425" cy="743021"/>
          </a:xfrm>
        </p:spPr>
        <p:txBody>
          <a:bodyPr/>
          <a:lstStyle/>
          <a:p>
            <a:r>
              <a:rPr lang="en-US" dirty="0" smtClean="0"/>
              <a:t>Paper Simulations of Digital Games</a:t>
            </a:r>
            <a:endParaRPr lang="en-US" dirty="0"/>
          </a:p>
        </p:txBody>
      </p:sp>
      <p:sp>
        <p:nvSpPr>
          <p:cNvPr id="193539" name="Rectangle 3"/>
          <p:cNvSpPr>
            <a:spLocks noGrp="1" noChangeArrowheads="1"/>
          </p:cNvSpPr>
          <p:nvPr>
            <p:ph type="body" idx="4294967295"/>
          </p:nvPr>
        </p:nvSpPr>
        <p:spPr>
          <a:xfrm>
            <a:off x="1815306" y="1497115"/>
            <a:ext cx="9284816" cy="4591169"/>
          </a:xfrm>
          <a:prstGeom prst="rect">
            <a:avLst/>
          </a:prstGeom>
          <a:noFill/>
          <a:ln/>
        </p:spPr>
        <p:txBody>
          <a:bodyPr/>
          <a:lstStyle/>
          <a:p>
            <a:pPr>
              <a:spcBef>
                <a:spcPts val="2399"/>
              </a:spcBef>
              <a:buClr>
                <a:srgbClr val="7030A0"/>
              </a:buClr>
            </a:pPr>
            <a:r>
              <a:rPr lang="en-US" sz="3732" dirty="0">
                <a:latin typeface="Candara" panose="020E0502030303020204" pitchFamily="34" charset="0"/>
              </a:rPr>
              <a:t>Simulate a video game using only pencils, index </a:t>
            </a:r>
            <a:r>
              <a:rPr lang="en-US" sz="3732" dirty="0" smtClean="0">
                <a:latin typeface="Candara" panose="020E0502030303020204" pitchFamily="34" charset="0"/>
              </a:rPr>
              <a:t>cards, markers </a:t>
            </a:r>
            <a:r>
              <a:rPr lang="en-US" sz="3732" dirty="0">
                <a:latin typeface="Candara" panose="020E0502030303020204" pitchFamily="34" charset="0"/>
              </a:rPr>
              <a:t>and dice.</a:t>
            </a:r>
          </a:p>
          <a:p>
            <a:pPr>
              <a:spcBef>
                <a:spcPts val="2399"/>
              </a:spcBef>
              <a:buClr>
                <a:srgbClr val="7030A0"/>
              </a:buClr>
            </a:pPr>
            <a:r>
              <a:rPr lang="en-US" sz="3732" dirty="0">
                <a:latin typeface="Candara" panose="020E0502030303020204" pitchFamily="34" charset="0"/>
              </a:rPr>
              <a:t>Use it as a tool to help understand the game’s fundamental design principles.</a:t>
            </a:r>
          </a:p>
          <a:p>
            <a:pPr>
              <a:spcBef>
                <a:spcPts val="2399"/>
              </a:spcBef>
              <a:buClr>
                <a:srgbClr val="7030A0"/>
              </a:buClr>
            </a:pPr>
            <a:r>
              <a:rPr lang="en-US" sz="3732" dirty="0" smtClean="0">
                <a:latin typeface="Candara" panose="020E0502030303020204" pitchFamily="34" charset="0"/>
              </a:rPr>
              <a:t>Try to capture the emotional experience.</a:t>
            </a:r>
          </a:p>
          <a:p>
            <a:pPr>
              <a:spcBef>
                <a:spcPts val="2399"/>
              </a:spcBef>
              <a:buClr>
                <a:srgbClr val="7030A0"/>
              </a:buClr>
            </a:pPr>
            <a:r>
              <a:rPr lang="en-US" sz="3732" dirty="0" smtClean="0">
                <a:latin typeface="Candara" panose="020E0502030303020204" pitchFamily="34" charset="0"/>
              </a:rPr>
              <a:t>Don’t focus on the tiny details.</a:t>
            </a:r>
            <a:endParaRPr lang="en-US" sz="3732" dirty="0">
              <a:latin typeface="Candara" panose="020E0502030303020204" pitchFamily="34" charset="0"/>
            </a:endParaRPr>
          </a:p>
        </p:txBody>
      </p:sp>
    </p:spTree>
    <p:extLst>
      <p:ext uri="{BB962C8B-B14F-4D97-AF65-F5344CB8AC3E}">
        <p14:creationId xmlns:p14="http://schemas.microsoft.com/office/powerpoint/2010/main" val="367399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fade">
                                      <p:cBhvr>
                                        <p:cTn id="7" dur="500"/>
                                        <p:tgtEl>
                                          <p:spTgt spid="193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fade">
                                      <p:cBhvr>
                                        <p:cTn id="12" dur="500"/>
                                        <p:tgtEl>
                                          <p:spTgt spid="193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3539">
                                            <p:txEl>
                                              <p:pRg st="2" end="2"/>
                                            </p:txEl>
                                          </p:spTgt>
                                        </p:tgtEl>
                                        <p:attrNameLst>
                                          <p:attrName>style.visibility</p:attrName>
                                        </p:attrNameLst>
                                      </p:cBhvr>
                                      <p:to>
                                        <p:strVal val="visible"/>
                                      </p:to>
                                    </p:set>
                                    <p:animEffect transition="in" filter="fade">
                                      <p:cBhvr>
                                        <p:cTn id="17" dur="500"/>
                                        <p:tgtEl>
                                          <p:spTgt spid="193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3539">
                                            <p:txEl>
                                              <p:pRg st="3" end="3"/>
                                            </p:txEl>
                                          </p:spTgt>
                                        </p:tgtEl>
                                        <p:attrNameLst>
                                          <p:attrName>style.visibility</p:attrName>
                                        </p:attrNameLst>
                                      </p:cBhvr>
                                      <p:to>
                                        <p:strVal val="visible"/>
                                      </p:to>
                                    </p:set>
                                    <p:animEffect transition="in" filter="fade">
                                      <p:cBhvr>
                                        <p:cTn id="22" dur="500"/>
                                        <p:tgtEl>
                                          <p:spTgt spid="193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Rectangle 14"/>
          <p:cNvSpPr>
            <a:spLocks noGrp="1" noChangeArrowheads="1"/>
          </p:cNvSpPr>
          <p:nvPr>
            <p:ph type="title"/>
          </p:nvPr>
        </p:nvSpPr>
        <p:spPr>
          <a:xfrm>
            <a:off x="838200" y="306867"/>
            <a:ext cx="10512425" cy="603469"/>
          </a:xfrm>
          <a:noFill/>
          <a:ln/>
        </p:spPr>
        <p:txBody>
          <a:bodyPr/>
          <a:lstStyle/>
          <a:p>
            <a:r>
              <a:rPr lang="en-US" dirty="0"/>
              <a:t>Example Game</a:t>
            </a:r>
          </a:p>
        </p:txBody>
      </p:sp>
      <p:pic>
        <p:nvPicPr>
          <p:cNvPr id="9" name="Picture 8" descr="tonyhawk-a.jpg"/>
          <p:cNvPicPr>
            <a:picLocks noChangeAspect="1"/>
          </p:cNvPicPr>
          <p:nvPr/>
        </p:nvPicPr>
        <p:blipFill>
          <a:blip r:embed="rId3" cstate="print"/>
          <a:stretch>
            <a:fillRect/>
          </a:stretch>
        </p:blipFill>
        <p:spPr>
          <a:xfrm>
            <a:off x="6094412" y="1959771"/>
            <a:ext cx="5607847" cy="3974065"/>
          </a:xfrm>
          <a:prstGeom prst="rect">
            <a:avLst/>
          </a:prstGeom>
          <a:effectLst>
            <a:outerShdw blurRad="50800" dist="63500" dir="2700000" algn="tl" rotWithShape="0">
              <a:prstClr val="black">
                <a:alpha val="40000"/>
              </a:prstClr>
            </a:outerShdw>
          </a:effectLst>
        </p:spPr>
      </p:pic>
      <p:pic>
        <p:nvPicPr>
          <p:cNvPr id="10" name="Picture 9" descr="tonyhawk-b.jpg"/>
          <p:cNvPicPr>
            <a:picLocks noChangeAspect="1"/>
          </p:cNvPicPr>
          <p:nvPr/>
        </p:nvPicPr>
        <p:blipFill>
          <a:blip r:embed="rId4" cstate="print"/>
          <a:stretch>
            <a:fillRect/>
          </a:stretch>
        </p:blipFill>
        <p:spPr>
          <a:xfrm>
            <a:off x="385207" y="1577806"/>
            <a:ext cx="5339100" cy="3783614"/>
          </a:xfrm>
          <a:prstGeom prst="rect">
            <a:avLst/>
          </a:prstGeom>
          <a:effectLst>
            <a:outerShdw blurRad="50800" dist="63500" dir="2700000" algn="tl" rotWithShape="0">
              <a:prstClr val="black">
                <a:alpha val="40000"/>
              </a:prstClr>
            </a:outerShdw>
          </a:effectLst>
        </p:spPr>
      </p:pic>
      <p:sp>
        <p:nvSpPr>
          <p:cNvPr id="6" name="Rectangle 11"/>
          <p:cNvSpPr>
            <a:spLocks noChangeArrowheads="1"/>
          </p:cNvSpPr>
          <p:nvPr/>
        </p:nvSpPr>
        <p:spPr bwMode="auto">
          <a:xfrm>
            <a:off x="2539338" y="839008"/>
            <a:ext cx="7110148" cy="685621"/>
          </a:xfrm>
          <a:prstGeom prst="rect">
            <a:avLst/>
          </a:prstGeom>
          <a:noFill/>
          <a:ln w="9525">
            <a:noFill/>
            <a:miter lim="800000"/>
            <a:headEnd/>
            <a:tailEnd/>
          </a:ln>
          <a:effectLst/>
        </p:spPr>
        <p:txBody>
          <a:bodyPr/>
          <a:lstStyle/>
          <a:p>
            <a:pPr marL="457086" indent="-457086">
              <a:spcBef>
                <a:spcPct val="20000"/>
              </a:spcBef>
              <a:buClr>
                <a:srgbClr val="990000"/>
              </a:buClr>
              <a:buFontTx/>
              <a:buChar char="•"/>
            </a:pPr>
            <a:r>
              <a:rPr lang="en-US" sz="3200" i="1" dirty="0">
                <a:effectLst>
                  <a:outerShdw blurRad="38100" dist="38100" dir="2700000" algn="tl">
                    <a:srgbClr val="C0C0C0"/>
                  </a:outerShdw>
                </a:effectLst>
                <a:latin typeface="Candara" panose="020E0502030303020204" pitchFamily="34" charset="0"/>
              </a:rPr>
              <a:t>Tony Hawk’s Pro Skater</a:t>
            </a:r>
            <a:endParaRPr lang="en-US" sz="3200" dirty="0">
              <a:effectLst>
                <a:outerShdw blurRad="38100" dist="38100" dir="2700000" algn="tl">
                  <a:srgbClr val="C0C0C0"/>
                </a:outerShdw>
              </a:effectLst>
              <a:latin typeface="Candara" panose="020E0502030303020204" pitchFamily="34" charset="0"/>
            </a:endParaRPr>
          </a:p>
          <a:p>
            <a:pPr marL="457086" indent="-457086">
              <a:spcBef>
                <a:spcPct val="20000"/>
              </a:spcBef>
              <a:buClr>
                <a:schemeClr val="accent2"/>
              </a:buClr>
            </a:pPr>
            <a:endParaRPr lang="en-US" sz="3200" dirty="0">
              <a:effectLst>
                <a:outerShdw blurRad="38100" dist="38100" dir="2700000" algn="tl">
                  <a:srgbClr val="C0C0C0"/>
                </a:outerShdw>
              </a:effectLst>
              <a:latin typeface="Candara" panose="020E0502030303020204" pitchFamily="34" charset="0"/>
            </a:endParaRPr>
          </a:p>
        </p:txBody>
      </p:sp>
    </p:spTree>
    <p:extLst>
      <p:ext uri="{BB962C8B-B14F-4D97-AF65-F5344CB8AC3E}">
        <p14:creationId xmlns:p14="http://schemas.microsoft.com/office/powerpoint/2010/main" val="1653641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2539338" y="839008"/>
            <a:ext cx="7110148" cy="685621"/>
          </a:xfrm>
          <a:prstGeom prst="rect">
            <a:avLst/>
          </a:prstGeom>
          <a:noFill/>
          <a:ln w="9525">
            <a:noFill/>
            <a:miter lim="800000"/>
            <a:headEnd/>
            <a:tailEnd/>
          </a:ln>
          <a:effectLst/>
        </p:spPr>
        <p:txBody>
          <a:bodyPr/>
          <a:lstStyle/>
          <a:p>
            <a:pPr marL="457086" indent="-457086">
              <a:spcBef>
                <a:spcPct val="20000"/>
              </a:spcBef>
              <a:buClr>
                <a:srgbClr val="990000"/>
              </a:buClr>
              <a:buFontTx/>
              <a:buChar char="•"/>
            </a:pPr>
            <a:r>
              <a:rPr lang="en-US" sz="3200" i="1" dirty="0">
                <a:effectLst>
                  <a:outerShdw blurRad="38100" dist="38100" dir="2700000" algn="tl">
                    <a:srgbClr val="C0C0C0"/>
                  </a:outerShdw>
                </a:effectLst>
                <a:latin typeface="Candara" panose="020E0502030303020204" pitchFamily="34" charset="0"/>
              </a:rPr>
              <a:t>Tony Hawk’s Pro Skater</a:t>
            </a:r>
            <a:endParaRPr lang="en-US" sz="3200" dirty="0">
              <a:effectLst>
                <a:outerShdw blurRad="38100" dist="38100" dir="2700000" algn="tl">
                  <a:srgbClr val="C0C0C0"/>
                </a:outerShdw>
              </a:effectLst>
              <a:latin typeface="Candara" panose="020E0502030303020204" pitchFamily="34" charset="0"/>
            </a:endParaRPr>
          </a:p>
          <a:p>
            <a:pPr marL="457086" indent="-457086">
              <a:spcBef>
                <a:spcPct val="20000"/>
              </a:spcBef>
              <a:buClr>
                <a:schemeClr val="accent2"/>
              </a:buClr>
            </a:pPr>
            <a:endParaRPr lang="en-US" sz="3200" dirty="0">
              <a:effectLst>
                <a:outerShdw blurRad="38100" dist="38100" dir="2700000" algn="tl">
                  <a:srgbClr val="C0C0C0"/>
                </a:outerShdw>
              </a:effectLst>
              <a:latin typeface="Candara" panose="020E0502030303020204" pitchFamily="34" charset="0"/>
            </a:endParaRPr>
          </a:p>
        </p:txBody>
      </p:sp>
      <p:sp>
        <p:nvSpPr>
          <p:cNvPr id="9" name="Rectangle 14"/>
          <p:cNvSpPr>
            <a:spLocks noGrp="1" noChangeArrowheads="1"/>
          </p:cNvSpPr>
          <p:nvPr>
            <p:ph type="title"/>
          </p:nvPr>
        </p:nvSpPr>
        <p:spPr>
          <a:xfrm>
            <a:off x="838201" y="306867"/>
            <a:ext cx="9077696" cy="603469"/>
          </a:xfrm>
          <a:noFill/>
          <a:ln/>
        </p:spPr>
        <p:txBody>
          <a:bodyPr/>
          <a:lstStyle/>
          <a:p>
            <a:r>
              <a:rPr lang="en-US" dirty="0"/>
              <a:t>Example Game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1" y="1524629"/>
            <a:ext cx="10424160" cy="4343400"/>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4186809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4" name="Picture 4" descr="asteroids-old"/>
          <p:cNvPicPr>
            <a:picLocks noChangeAspect="1" noChangeArrowheads="1"/>
          </p:cNvPicPr>
          <p:nvPr/>
        </p:nvPicPr>
        <p:blipFill>
          <a:blip r:embed="rId3" cstate="print"/>
          <a:stretch>
            <a:fillRect/>
          </a:stretch>
        </p:blipFill>
        <p:spPr bwMode="auto">
          <a:xfrm>
            <a:off x="3097993" y="144915"/>
            <a:ext cx="5992839" cy="5992839"/>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
        <p:nvSpPr>
          <p:cNvPr id="5" name="Rectangle 3"/>
          <p:cNvSpPr>
            <a:spLocks noChangeArrowheads="1"/>
          </p:cNvSpPr>
          <p:nvPr/>
        </p:nvSpPr>
        <p:spPr bwMode="auto">
          <a:xfrm>
            <a:off x="567775" y="284708"/>
            <a:ext cx="1946615" cy="459821"/>
          </a:xfrm>
          <a:prstGeom prst="rect">
            <a:avLst/>
          </a:prstGeom>
          <a:noFill/>
          <a:ln w="9525">
            <a:noFill/>
            <a:miter lim="800000"/>
            <a:headEnd/>
            <a:tailEnd/>
          </a:ln>
          <a:effectLst/>
        </p:spPr>
        <p:txBody>
          <a:bodyPr/>
          <a:lstStyle/>
          <a:p>
            <a:pPr>
              <a:spcBef>
                <a:spcPct val="20000"/>
              </a:spcBef>
              <a:buClr>
                <a:srgbClr val="990000"/>
              </a:buClr>
            </a:pPr>
            <a:r>
              <a:rPr lang="en-US" sz="2800" i="1" dirty="0" smtClean="0">
                <a:effectLst>
                  <a:outerShdw blurRad="38100" dist="38100" dir="2700000" algn="tl">
                    <a:srgbClr val="C0C0C0"/>
                  </a:outerShdw>
                </a:effectLst>
                <a:latin typeface="Candara" panose="020E0502030303020204" pitchFamily="34" charset="0"/>
              </a:rPr>
              <a:t>Asteroids</a:t>
            </a:r>
            <a:endParaRPr lang="en-US" sz="2800" i="1" dirty="0">
              <a:effectLst>
                <a:outerShdw blurRad="38100" dist="38100" dir="2700000" algn="tl">
                  <a:srgbClr val="C0C0C0"/>
                </a:outerShdw>
              </a:effectLst>
              <a:latin typeface="Candara" panose="020E0502030303020204" pitchFamily="34" charset="0"/>
            </a:endParaRPr>
          </a:p>
        </p:txBody>
      </p:sp>
    </p:spTree>
    <p:extLst>
      <p:ext uri="{BB962C8B-B14F-4D97-AF65-F5344CB8AC3E}">
        <p14:creationId xmlns:p14="http://schemas.microsoft.com/office/powerpoint/2010/main" val="118363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900" name="Object 4"/>
          <p:cNvGraphicFramePr>
            <a:graphicFrameLocks noChangeAspect="1"/>
          </p:cNvGraphicFramePr>
          <p:nvPr>
            <p:extLst>
              <p:ext uri="{D42A27DB-BD31-4B8C-83A1-F6EECF244321}">
                <p14:modId xmlns:p14="http://schemas.microsoft.com/office/powerpoint/2010/main" val="1792261325"/>
              </p:ext>
            </p:extLst>
          </p:nvPr>
        </p:nvGraphicFramePr>
        <p:xfrm>
          <a:off x="2514390" y="189456"/>
          <a:ext cx="7855021" cy="5891265"/>
        </p:xfrm>
        <a:graphic>
          <a:graphicData uri="http://schemas.openxmlformats.org/presentationml/2006/ole">
            <mc:AlternateContent xmlns:mc="http://schemas.openxmlformats.org/markup-compatibility/2006">
              <mc:Choice xmlns:v="urn:schemas-microsoft-com:vml" Requires="v">
                <p:oleObj spid="_x0000_s14386" name="Image" r:id="rId4" imgW="5079365" imgH="5079365" progId="">
                  <p:embed/>
                </p:oleObj>
              </mc:Choice>
              <mc:Fallback>
                <p:oleObj name="Image" r:id="rId4" imgW="5079365" imgH="507936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390" y="189456"/>
                        <a:ext cx="7855021" cy="5891265"/>
                      </a:xfrm>
                      <a:prstGeom prst="rect">
                        <a:avLst/>
                      </a:prstGeom>
                      <a:solidFill>
                        <a:srgbClr val="606FAE"/>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a:spLocks noChangeArrowheads="1"/>
          </p:cNvSpPr>
          <p:nvPr/>
        </p:nvSpPr>
        <p:spPr bwMode="auto">
          <a:xfrm>
            <a:off x="567775" y="284708"/>
            <a:ext cx="1946615" cy="459821"/>
          </a:xfrm>
          <a:prstGeom prst="rect">
            <a:avLst/>
          </a:prstGeom>
          <a:noFill/>
          <a:ln w="9525">
            <a:noFill/>
            <a:miter lim="800000"/>
            <a:headEnd/>
            <a:tailEnd/>
          </a:ln>
          <a:effectLst/>
        </p:spPr>
        <p:txBody>
          <a:bodyPr/>
          <a:lstStyle/>
          <a:p>
            <a:pPr>
              <a:spcBef>
                <a:spcPct val="20000"/>
              </a:spcBef>
              <a:buClr>
                <a:srgbClr val="990000"/>
              </a:buClr>
            </a:pPr>
            <a:r>
              <a:rPr lang="en-US" sz="2800" i="1" dirty="0" smtClean="0">
                <a:effectLst>
                  <a:outerShdw blurRad="38100" dist="38100" dir="2700000" algn="tl">
                    <a:srgbClr val="C0C0C0"/>
                  </a:outerShdw>
                </a:effectLst>
                <a:latin typeface="Candara" panose="020E0502030303020204" pitchFamily="34" charset="0"/>
              </a:rPr>
              <a:t>Asteroids</a:t>
            </a:r>
            <a:endParaRPr lang="en-US" sz="2800" i="1" dirty="0">
              <a:effectLst>
                <a:outerShdw blurRad="38100" dist="38100" dir="2700000" algn="tl">
                  <a:srgbClr val="C0C0C0"/>
                </a:outerShdw>
              </a:effectLst>
              <a:latin typeface="Candara" panose="020E0502030303020204" pitchFamily="34" charset="0"/>
            </a:endParaRPr>
          </a:p>
        </p:txBody>
      </p:sp>
    </p:spTree>
    <p:extLst>
      <p:ext uri="{BB962C8B-B14F-4D97-AF65-F5344CB8AC3E}">
        <p14:creationId xmlns:p14="http://schemas.microsoft.com/office/powerpoint/2010/main" val="3403113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2" name="Picture 8" descr="pic65609"/>
          <p:cNvPicPr>
            <a:picLocks noChangeAspect="1" noChangeArrowheads="1"/>
          </p:cNvPicPr>
          <p:nvPr/>
        </p:nvPicPr>
        <p:blipFill>
          <a:blip r:embed="rId3" cstate="print"/>
          <a:stretch>
            <a:fillRect/>
          </a:stretch>
        </p:blipFill>
        <p:spPr bwMode="auto">
          <a:xfrm>
            <a:off x="2547134" y="256361"/>
            <a:ext cx="7719589" cy="5789692"/>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
        <p:nvSpPr>
          <p:cNvPr id="6" name="TextBox 5"/>
          <p:cNvSpPr txBox="1"/>
          <p:nvPr/>
        </p:nvSpPr>
        <p:spPr>
          <a:xfrm>
            <a:off x="347856" y="744529"/>
            <a:ext cx="1946614" cy="400110"/>
          </a:xfrm>
          <a:prstGeom prst="rect">
            <a:avLst/>
          </a:prstGeom>
          <a:noFill/>
        </p:spPr>
        <p:txBody>
          <a:bodyPr wrap="square" rtlCol="0">
            <a:spAutoFit/>
          </a:bodyPr>
          <a:lstStyle/>
          <a:p>
            <a:r>
              <a:rPr lang="en-US" sz="2000" i="1" dirty="0">
                <a:latin typeface="Candara" panose="020E0502030303020204" pitchFamily="34" charset="0"/>
              </a:rPr>
              <a:t>The Board Game</a:t>
            </a:r>
          </a:p>
        </p:txBody>
      </p:sp>
      <p:sp>
        <p:nvSpPr>
          <p:cNvPr id="7" name="Rectangle 6"/>
          <p:cNvSpPr>
            <a:spLocks noChangeArrowheads="1"/>
          </p:cNvSpPr>
          <p:nvPr/>
        </p:nvSpPr>
        <p:spPr bwMode="auto">
          <a:xfrm>
            <a:off x="347856" y="284708"/>
            <a:ext cx="2268022" cy="459821"/>
          </a:xfrm>
          <a:prstGeom prst="rect">
            <a:avLst/>
          </a:prstGeom>
          <a:noFill/>
          <a:ln w="9525">
            <a:noFill/>
            <a:miter lim="800000"/>
            <a:headEnd/>
            <a:tailEnd/>
          </a:ln>
          <a:effectLst/>
        </p:spPr>
        <p:txBody>
          <a:bodyPr/>
          <a:lstStyle/>
          <a:p>
            <a:pPr>
              <a:spcBef>
                <a:spcPct val="20000"/>
              </a:spcBef>
              <a:buClr>
                <a:srgbClr val="990000"/>
              </a:buClr>
            </a:pPr>
            <a:r>
              <a:rPr lang="en-US" sz="2800" i="1" dirty="0" smtClean="0">
                <a:effectLst>
                  <a:outerShdw blurRad="38100" dist="38100" dir="2700000" algn="tl">
                    <a:srgbClr val="C0C0C0"/>
                  </a:outerShdw>
                </a:effectLst>
                <a:latin typeface="Candara" panose="020E0502030303020204" pitchFamily="34" charset="0"/>
              </a:rPr>
              <a:t>Warcraft III</a:t>
            </a:r>
            <a:endParaRPr lang="en-US" sz="2800" i="1" dirty="0">
              <a:effectLst>
                <a:outerShdw blurRad="38100" dist="38100" dir="2700000" algn="tl">
                  <a:srgbClr val="C0C0C0"/>
                </a:outerShdw>
              </a:effectLst>
              <a:latin typeface="Candara" panose="020E0502030303020204" pitchFamily="34" charset="0"/>
            </a:endParaRPr>
          </a:p>
        </p:txBody>
      </p:sp>
    </p:spTree>
    <p:extLst>
      <p:ext uri="{BB962C8B-B14F-4D97-AF65-F5344CB8AC3E}">
        <p14:creationId xmlns:p14="http://schemas.microsoft.com/office/powerpoint/2010/main" val="1784324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7" name="Picture 3" descr="warcards"/>
          <p:cNvPicPr>
            <a:picLocks noChangeAspect="1" noChangeArrowheads="1"/>
          </p:cNvPicPr>
          <p:nvPr/>
        </p:nvPicPr>
        <p:blipFill>
          <a:blip r:embed="rId3" cstate="print"/>
          <a:stretch>
            <a:fillRect/>
          </a:stretch>
        </p:blipFill>
        <p:spPr bwMode="auto">
          <a:xfrm>
            <a:off x="3542383" y="129749"/>
            <a:ext cx="5775750" cy="6016407"/>
          </a:xfrm>
          <a:prstGeom prst="rect">
            <a:avLst/>
          </a:prstGeom>
          <a:noFill/>
        </p:spPr>
      </p:pic>
      <p:sp>
        <p:nvSpPr>
          <p:cNvPr id="5" name="TextBox 4"/>
          <p:cNvSpPr txBox="1"/>
          <p:nvPr/>
        </p:nvSpPr>
        <p:spPr>
          <a:xfrm>
            <a:off x="347856" y="744529"/>
            <a:ext cx="1946614" cy="400110"/>
          </a:xfrm>
          <a:prstGeom prst="rect">
            <a:avLst/>
          </a:prstGeom>
          <a:noFill/>
        </p:spPr>
        <p:txBody>
          <a:bodyPr wrap="square" rtlCol="0">
            <a:spAutoFit/>
          </a:bodyPr>
          <a:lstStyle/>
          <a:p>
            <a:r>
              <a:rPr lang="en-US" sz="2000" i="1" dirty="0">
                <a:latin typeface="Candara" panose="020E0502030303020204" pitchFamily="34" charset="0"/>
              </a:rPr>
              <a:t>The </a:t>
            </a:r>
            <a:r>
              <a:rPr lang="en-US" sz="2000" i="1" dirty="0" smtClean="0">
                <a:latin typeface="Candara" panose="020E0502030303020204" pitchFamily="34" charset="0"/>
              </a:rPr>
              <a:t>Card Game</a:t>
            </a:r>
            <a:endParaRPr lang="en-US" sz="2000" i="1" dirty="0">
              <a:latin typeface="Candara" panose="020E0502030303020204" pitchFamily="34" charset="0"/>
            </a:endParaRPr>
          </a:p>
        </p:txBody>
      </p:sp>
      <p:sp>
        <p:nvSpPr>
          <p:cNvPr id="6" name="Rectangle 5"/>
          <p:cNvSpPr>
            <a:spLocks noChangeArrowheads="1"/>
          </p:cNvSpPr>
          <p:nvPr/>
        </p:nvSpPr>
        <p:spPr bwMode="auto">
          <a:xfrm>
            <a:off x="347856" y="284708"/>
            <a:ext cx="2268022" cy="459821"/>
          </a:xfrm>
          <a:prstGeom prst="rect">
            <a:avLst/>
          </a:prstGeom>
          <a:noFill/>
          <a:ln w="9525">
            <a:noFill/>
            <a:miter lim="800000"/>
            <a:headEnd/>
            <a:tailEnd/>
          </a:ln>
          <a:effectLst/>
        </p:spPr>
        <p:txBody>
          <a:bodyPr/>
          <a:lstStyle/>
          <a:p>
            <a:pPr>
              <a:spcBef>
                <a:spcPct val="20000"/>
              </a:spcBef>
              <a:buClr>
                <a:srgbClr val="990000"/>
              </a:buClr>
            </a:pPr>
            <a:r>
              <a:rPr lang="en-US" sz="2800" i="1" dirty="0" smtClean="0">
                <a:effectLst>
                  <a:outerShdw blurRad="38100" dist="38100" dir="2700000" algn="tl">
                    <a:srgbClr val="C0C0C0"/>
                  </a:outerShdw>
                </a:effectLst>
                <a:latin typeface="Candara" panose="020E0502030303020204" pitchFamily="34" charset="0"/>
              </a:rPr>
              <a:t>Warcraft III</a:t>
            </a:r>
            <a:endParaRPr lang="en-US" sz="2800" i="1" dirty="0">
              <a:effectLst>
                <a:outerShdw blurRad="38100" dist="38100" dir="2700000" algn="tl">
                  <a:srgbClr val="C0C0C0"/>
                </a:outerShdw>
              </a:effectLst>
              <a:latin typeface="Candara" panose="020E0502030303020204" pitchFamily="34" charset="0"/>
            </a:endParaRPr>
          </a:p>
        </p:txBody>
      </p:sp>
    </p:spTree>
    <p:extLst>
      <p:ext uri="{BB962C8B-B14F-4D97-AF65-F5344CB8AC3E}">
        <p14:creationId xmlns:p14="http://schemas.microsoft.com/office/powerpoint/2010/main" val="12127245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43816012"/>
              </p:ext>
            </p:extLst>
          </p:nvPr>
        </p:nvGraphicFramePr>
        <p:xfrm>
          <a:off x="910139" y="1190732"/>
          <a:ext cx="7720012" cy="4025900"/>
        </p:xfrm>
        <a:graphic>
          <a:graphicData uri="http://schemas.openxmlformats.org/presentationml/2006/ole">
            <mc:AlternateContent xmlns:mc="http://schemas.openxmlformats.org/markup-compatibility/2006">
              <mc:Choice xmlns:v="urn:schemas-microsoft-com:vml" Requires="v">
                <p:oleObj spid="_x0000_s15410" name="Image" r:id="rId4" imgW="7720635" imgH="4025397" progId="">
                  <p:embed/>
                </p:oleObj>
              </mc:Choice>
              <mc:Fallback>
                <p:oleObj name="Image" r:id="rId4" imgW="7720635" imgH="402539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139" y="1190732"/>
                        <a:ext cx="7720012" cy="40259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2956" y="1106508"/>
            <a:ext cx="2975275" cy="4175824"/>
          </a:xfrm>
          <a:prstGeom prst="rect">
            <a:avLst/>
          </a:prstGeom>
          <a:effectLst>
            <a:outerShdw blurRad="50800" dist="88900" dir="2700000" algn="tl" rotWithShape="0">
              <a:prstClr val="black">
                <a:alpha val="40000"/>
              </a:prstClr>
            </a:outerShdw>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86869">
            <a:off x="8848892" y="1118540"/>
            <a:ext cx="2975275" cy="4175824"/>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148404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hatculture.com/wp-content/uploads/2012/06/monopoly_wow2.jpg"/>
          <p:cNvPicPr>
            <a:picLocks noChangeAspect="1" noChangeArrowheads="1"/>
          </p:cNvPicPr>
          <p:nvPr/>
        </p:nvPicPr>
        <p:blipFill>
          <a:blip r:embed="rId3" cstate="print"/>
          <a:srcRect/>
          <a:stretch>
            <a:fillRect/>
          </a:stretch>
        </p:blipFill>
        <p:spPr bwMode="auto">
          <a:xfrm rot="21227900">
            <a:off x="1770454" y="916285"/>
            <a:ext cx="8809713" cy="4404858"/>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89152473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media1.gameinformer.com/imagefeed/featured/rovio/angrybirdsstarwars/toysangrybirdsstarwars_610.jpg"/>
          <p:cNvPicPr>
            <a:picLocks noChangeAspect="1" noChangeArrowheads="1"/>
          </p:cNvPicPr>
          <p:nvPr/>
        </p:nvPicPr>
        <p:blipFill>
          <a:blip r:embed="rId2" cstate="print"/>
          <a:srcRect/>
          <a:stretch>
            <a:fillRect/>
          </a:stretch>
        </p:blipFill>
        <p:spPr bwMode="auto">
          <a:xfrm>
            <a:off x="2802957" y="171764"/>
            <a:ext cx="6907001" cy="5819997"/>
          </a:xfrm>
          <a:prstGeom prst="rect">
            <a:avLst/>
          </a:prstGeom>
          <a:noFill/>
        </p:spPr>
      </p:pic>
    </p:spTree>
    <p:extLst>
      <p:ext uri="{BB962C8B-B14F-4D97-AF65-F5344CB8AC3E}">
        <p14:creationId xmlns:p14="http://schemas.microsoft.com/office/powerpoint/2010/main" val="2871028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 y="1050577"/>
            <a:ext cx="12183405" cy="5807423"/>
          </a:xfrm>
          <a:prstGeom prst="rect">
            <a:avLst/>
          </a:prstGeom>
        </p:spPr>
      </p:pic>
      <p:sp>
        <p:nvSpPr>
          <p:cNvPr id="4" name="Rectangle 2"/>
          <p:cNvSpPr txBox="1">
            <a:spLocks noChangeArrowheads="1"/>
          </p:cNvSpPr>
          <p:nvPr/>
        </p:nvSpPr>
        <p:spPr>
          <a:xfrm>
            <a:off x="838200" y="284417"/>
            <a:ext cx="10512425" cy="66343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dirty="0" smtClean="0"/>
              <a:t>Take a digital game…</a:t>
            </a:r>
            <a:endParaRPr lang="en-US" dirty="0"/>
          </a:p>
        </p:txBody>
      </p:sp>
    </p:spTree>
    <p:extLst>
      <p:ext uri="{BB962C8B-B14F-4D97-AF65-F5344CB8AC3E}">
        <p14:creationId xmlns:p14="http://schemas.microsoft.com/office/powerpoint/2010/main" val="3440668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90" name="Picture 6" descr="civ-soren"/>
          <p:cNvPicPr>
            <a:picLocks noChangeAspect="1" noChangeArrowheads="1"/>
          </p:cNvPicPr>
          <p:nvPr/>
        </p:nvPicPr>
        <p:blipFill>
          <a:blip r:embed="rId3" cstate="print"/>
          <a:stretch>
            <a:fillRect/>
          </a:stretch>
        </p:blipFill>
        <p:spPr bwMode="auto">
          <a:xfrm>
            <a:off x="2699337" y="159277"/>
            <a:ext cx="7855021" cy="5891265"/>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
        <p:nvSpPr>
          <p:cNvPr id="5" name="TextBox 4"/>
          <p:cNvSpPr txBox="1"/>
          <p:nvPr/>
        </p:nvSpPr>
        <p:spPr>
          <a:xfrm>
            <a:off x="347856" y="744529"/>
            <a:ext cx="1946614" cy="400110"/>
          </a:xfrm>
          <a:prstGeom prst="rect">
            <a:avLst/>
          </a:prstGeom>
          <a:noFill/>
        </p:spPr>
        <p:txBody>
          <a:bodyPr wrap="square" rtlCol="0">
            <a:spAutoFit/>
          </a:bodyPr>
          <a:lstStyle/>
          <a:p>
            <a:r>
              <a:rPr lang="en-US" sz="2000" i="1" dirty="0">
                <a:latin typeface="Candara" panose="020E0502030303020204" pitchFamily="34" charset="0"/>
              </a:rPr>
              <a:t>The </a:t>
            </a:r>
            <a:r>
              <a:rPr lang="en-US" sz="2000" i="1" dirty="0" smtClean="0">
                <a:latin typeface="Candara" panose="020E0502030303020204" pitchFamily="34" charset="0"/>
              </a:rPr>
              <a:t>Card Game</a:t>
            </a:r>
            <a:endParaRPr lang="en-US" sz="2000" i="1" dirty="0">
              <a:latin typeface="Candara" panose="020E0502030303020204" pitchFamily="34" charset="0"/>
            </a:endParaRPr>
          </a:p>
        </p:txBody>
      </p:sp>
      <p:sp>
        <p:nvSpPr>
          <p:cNvPr id="8" name="Rectangle 7"/>
          <p:cNvSpPr>
            <a:spLocks noChangeArrowheads="1"/>
          </p:cNvSpPr>
          <p:nvPr/>
        </p:nvSpPr>
        <p:spPr bwMode="auto">
          <a:xfrm>
            <a:off x="347856" y="284708"/>
            <a:ext cx="2268022" cy="459821"/>
          </a:xfrm>
          <a:prstGeom prst="rect">
            <a:avLst/>
          </a:prstGeom>
          <a:noFill/>
          <a:ln w="9525">
            <a:noFill/>
            <a:miter lim="800000"/>
            <a:headEnd/>
            <a:tailEnd/>
          </a:ln>
          <a:effectLst/>
        </p:spPr>
        <p:txBody>
          <a:bodyPr/>
          <a:lstStyle/>
          <a:p>
            <a:pPr>
              <a:spcBef>
                <a:spcPct val="20000"/>
              </a:spcBef>
              <a:buClr>
                <a:srgbClr val="990000"/>
              </a:buClr>
            </a:pPr>
            <a:r>
              <a:rPr lang="en-US" sz="2800" i="1" dirty="0" smtClean="0">
                <a:effectLst>
                  <a:outerShdw blurRad="38100" dist="38100" dir="2700000" algn="tl">
                    <a:srgbClr val="C0C0C0"/>
                  </a:outerShdw>
                </a:effectLst>
                <a:latin typeface="Candara" panose="020E0502030303020204" pitchFamily="34" charset="0"/>
              </a:rPr>
              <a:t>Civilization</a:t>
            </a:r>
            <a:endParaRPr lang="en-US" sz="2800" i="1" dirty="0">
              <a:effectLst>
                <a:outerShdw blurRad="38100" dist="38100" dir="2700000" algn="tl">
                  <a:srgbClr val="C0C0C0"/>
                </a:outerShdw>
              </a:effectLst>
              <a:latin typeface="Candara" panose="020E0502030303020204" pitchFamily="34" charset="0"/>
            </a:endParaRPr>
          </a:p>
        </p:txBody>
      </p:sp>
    </p:spTree>
    <p:extLst>
      <p:ext uri="{BB962C8B-B14F-4D97-AF65-F5344CB8AC3E}">
        <p14:creationId xmlns:p14="http://schemas.microsoft.com/office/powerpoint/2010/main" val="1831650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796407"/>
            <a:ext cx="10512425" cy="877094"/>
          </a:xfrm>
        </p:spPr>
        <p:txBody>
          <a:bodyPr/>
          <a:lstStyle/>
          <a:p>
            <a:r>
              <a:rPr lang="en-US" sz="4800" b="1" dirty="0">
                <a:effectLst>
                  <a:outerShdw blurRad="38100" dist="38100" dir="2700000" algn="tl">
                    <a:srgbClr val="000000">
                      <a:alpha val="43137"/>
                    </a:srgbClr>
                  </a:outerShdw>
                </a:effectLst>
              </a:rPr>
              <a:t>Exercise</a:t>
            </a:r>
          </a:p>
        </p:txBody>
      </p:sp>
      <p:sp>
        <p:nvSpPr>
          <p:cNvPr id="66563" name="Rectangle 3"/>
          <p:cNvSpPr>
            <a:spLocks noGrp="1" noChangeArrowheads="1"/>
          </p:cNvSpPr>
          <p:nvPr>
            <p:ph type="body" idx="4294967295"/>
          </p:nvPr>
        </p:nvSpPr>
        <p:spPr>
          <a:xfrm>
            <a:off x="1319213" y="1673500"/>
            <a:ext cx="10869612" cy="4114800"/>
          </a:xfrm>
          <a:prstGeom prst="rect">
            <a:avLst/>
          </a:prstGeom>
        </p:spPr>
        <p:txBody>
          <a:bodyPr/>
          <a:lstStyle/>
          <a:p>
            <a:pPr>
              <a:lnSpc>
                <a:spcPct val="150000"/>
              </a:lnSpc>
              <a:buClr>
                <a:srgbClr val="7030A0"/>
              </a:buClr>
              <a:buSzPct val="110000"/>
            </a:pPr>
            <a:r>
              <a:rPr lang="en-US" sz="3999" dirty="0">
                <a:latin typeface="Candara" panose="020E0502030303020204" pitchFamily="34" charset="0"/>
              </a:rPr>
              <a:t>Select a digital game</a:t>
            </a:r>
          </a:p>
          <a:p>
            <a:pPr>
              <a:lnSpc>
                <a:spcPct val="150000"/>
              </a:lnSpc>
              <a:buClr>
                <a:srgbClr val="7030A0"/>
              </a:buClr>
              <a:buSzPct val="110000"/>
            </a:pPr>
            <a:r>
              <a:rPr lang="en-US" sz="3999" dirty="0">
                <a:latin typeface="Candara" panose="020E0502030303020204" pitchFamily="34" charset="0"/>
              </a:rPr>
              <a:t>Make a paper </a:t>
            </a:r>
            <a:r>
              <a:rPr lang="en-US" sz="3999" dirty="0" smtClean="0">
                <a:latin typeface="Candara" panose="020E0502030303020204" pitchFamily="34" charset="0"/>
              </a:rPr>
              <a:t>simulation</a:t>
            </a:r>
            <a:endParaRPr lang="en-US" sz="3999" dirty="0">
              <a:latin typeface="Candara" panose="020E0502030303020204" pitchFamily="34" charset="0"/>
            </a:endParaRPr>
          </a:p>
          <a:p>
            <a:pPr>
              <a:lnSpc>
                <a:spcPct val="150000"/>
              </a:lnSpc>
              <a:buClr>
                <a:srgbClr val="7030A0"/>
              </a:buClr>
              <a:buSzPct val="110000"/>
            </a:pPr>
            <a:r>
              <a:rPr lang="en-US" sz="3999" dirty="0">
                <a:latin typeface="Candara" panose="020E0502030303020204" pitchFamily="34" charset="0"/>
              </a:rPr>
              <a:t>What aesthetics survive the change in medium?</a:t>
            </a:r>
          </a:p>
        </p:txBody>
      </p:sp>
    </p:spTree>
    <p:extLst>
      <p:ext uri="{BB962C8B-B14F-4D97-AF65-F5344CB8AC3E}">
        <p14:creationId xmlns:p14="http://schemas.microsoft.com/office/powerpoint/2010/main" val="157220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fade">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fade">
                                      <p:cBhvr>
                                        <p:cTn id="17"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47132" y="2019479"/>
            <a:ext cx="10972800" cy="35247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fontAlgn="auto">
              <a:lnSpc>
                <a:spcPct val="150000"/>
              </a:lnSpc>
              <a:spcBef>
                <a:spcPts val="1000"/>
              </a:spcBef>
              <a:spcAft>
                <a:spcPts val="0"/>
              </a:spcAft>
              <a:buClr>
                <a:srgbClr val="7030A0"/>
              </a:buClr>
            </a:pPr>
            <a:r>
              <a:rPr lang="en-US" sz="3200" dirty="0" smtClean="0">
                <a:latin typeface="Candara" panose="020E0502030303020204" pitchFamily="34" charset="0"/>
              </a:rPr>
              <a:t>Take your belongings and stand up against the wall. </a:t>
            </a:r>
          </a:p>
          <a:p>
            <a:pPr marL="228600" lvl="1" fontAlgn="auto">
              <a:lnSpc>
                <a:spcPct val="150000"/>
              </a:lnSpc>
              <a:spcBef>
                <a:spcPts val="1000"/>
              </a:spcBef>
              <a:spcAft>
                <a:spcPts val="0"/>
              </a:spcAft>
              <a:buClr>
                <a:srgbClr val="7030A0"/>
              </a:buClr>
            </a:pPr>
            <a:r>
              <a:rPr lang="en-US" sz="3200" dirty="0" smtClean="0">
                <a:latin typeface="Candara" panose="020E0502030303020204" pitchFamily="34" charset="0"/>
              </a:rPr>
              <a:t>Name a video game that you have played deeply. </a:t>
            </a:r>
          </a:p>
          <a:p>
            <a:pPr marL="228600" lvl="1" fontAlgn="auto">
              <a:lnSpc>
                <a:spcPct val="150000"/>
              </a:lnSpc>
              <a:spcBef>
                <a:spcPts val="1000"/>
              </a:spcBef>
              <a:spcAft>
                <a:spcPts val="0"/>
              </a:spcAft>
              <a:buClr>
                <a:srgbClr val="7030A0"/>
              </a:buClr>
            </a:pPr>
            <a:r>
              <a:rPr lang="en-US" sz="3200" dirty="0" smtClean="0">
                <a:latin typeface="Candara" panose="020E0502030303020204" pitchFamily="34" charset="0"/>
              </a:rPr>
              <a:t>Find 3-5 like-minded gamers and sit down at a table.</a:t>
            </a:r>
          </a:p>
          <a:p>
            <a:pPr marL="228600" lvl="1" fontAlgn="auto">
              <a:lnSpc>
                <a:spcPct val="150000"/>
              </a:lnSpc>
              <a:spcBef>
                <a:spcPts val="1000"/>
              </a:spcBef>
              <a:spcAft>
                <a:spcPts val="0"/>
              </a:spcAft>
              <a:buClr>
                <a:srgbClr val="7030A0"/>
              </a:buClr>
            </a:pPr>
            <a:r>
              <a:rPr lang="en-US" sz="3200" dirty="0" smtClean="0">
                <a:latin typeface="Candara" panose="020E0502030303020204" pitchFamily="34" charset="0"/>
              </a:rPr>
              <a:t>Share your experiences of the game with your teammates. </a:t>
            </a:r>
          </a:p>
        </p:txBody>
      </p:sp>
      <p:sp>
        <p:nvSpPr>
          <p:cNvPr id="7" name="Rectangle 2"/>
          <p:cNvSpPr txBox="1">
            <a:spLocks noChangeArrowheads="1"/>
          </p:cNvSpPr>
          <p:nvPr/>
        </p:nvSpPr>
        <p:spPr>
          <a:xfrm>
            <a:off x="838200" y="796407"/>
            <a:ext cx="10512425" cy="850064"/>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sz="4800" dirty="0" smtClean="0"/>
              <a:t>Divide into Groups</a:t>
            </a:r>
            <a:endParaRPr lang="en-US" sz="4800" dirty="0"/>
          </a:p>
        </p:txBody>
      </p:sp>
    </p:spTree>
    <p:extLst>
      <p:ext uri="{BB962C8B-B14F-4D97-AF65-F5344CB8AC3E}">
        <p14:creationId xmlns:p14="http://schemas.microsoft.com/office/powerpoint/2010/main" val="135472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47132" y="2019479"/>
            <a:ext cx="10972800" cy="3576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fontAlgn="auto">
              <a:lnSpc>
                <a:spcPct val="150000"/>
              </a:lnSpc>
              <a:spcBef>
                <a:spcPts val="1000"/>
              </a:spcBef>
              <a:spcAft>
                <a:spcPts val="0"/>
              </a:spcAft>
              <a:buClr>
                <a:srgbClr val="7030A0"/>
              </a:buClr>
            </a:pPr>
            <a:r>
              <a:rPr lang="en-US" sz="3200" dirty="0" smtClean="0">
                <a:latin typeface="Candara" panose="020E0502030303020204" pitchFamily="34" charset="0"/>
              </a:rPr>
              <a:t>Discuss the </a:t>
            </a:r>
            <a:r>
              <a:rPr lang="en-US" sz="3200" b="1" i="1" dirty="0" smtClean="0">
                <a:latin typeface="Candara" panose="020E0502030303020204" pitchFamily="34" charset="0"/>
              </a:rPr>
              <a:t>emotions</a:t>
            </a:r>
            <a:r>
              <a:rPr lang="en-US" sz="3200" i="1" dirty="0" smtClean="0">
                <a:latin typeface="Candara" panose="020E0502030303020204" pitchFamily="34" charset="0"/>
              </a:rPr>
              <a:t> </a:t>
            </a:r>
            <a:r>
              <a:rPr lang="en-US" sz="3200" dirty="0" smtClean="0">
                <a:latin typeface="Candara" panose="020E0502030303020204" pitchFamily="34" charset="0"/>
              </a:rPr>
              <a:t>you feel when playing the game. </a:t>
            </a:r>
          </a:p>
          <a:p>
            <a:pPr marL="228600" lvl="1" fontAlgn="auto">
              <a:lnSpc>
                <a:spcPct val="150000"/>
              </a:lnSpc>
              <a:spcBef>
                <a:spcPts val="1000"/>
              </a:spcBef>
              <a:spcAft>
                <a:spcPts val="0"/>
              </a:spcAft>
              <a:buClr>
                <a:srgbClr val="7030A0"/>
              </a:buClr>
            </a:pPr>
            <a:r>
              <a:rPr lang="en-US" sz="3200" dirty="0" smtClean="0">
                <a:latin typeface="Candara" panose="020E0502030303020204" pitchFamily="34" charset="0"/>
              </a:rPr>
              <a:t>Pick one that you would like to try to capture. </a:t>
            </a:r>
          </a:p>
          <a:p>
            <a:pPr marL="228600" lvl="1" fontAlgn="auto">
              <a:lnSpc>
                <a:spcPct val="150000"/>
              </a:lnSpc>
              <a:spcBef>
                <a:spcPts val="1000"/>
              </a:spcBef>
              <a:spcAft>
                <a:spcPts val="0"/>
              </a:spcAft>
              <a:buClr>
                <a:srgbClr val="7030A0"/>
              </a:buClr>
            </a:pPr>
            <a:r>
              <a:rPr lang="en-US" sz="3200" dirty="0" smtClean="0">
                <a:latin typeface="Candara" panose="020E0502030303020204" pitchFamily="34" charset="0"/>
              </a:rPr>
              <a:t>Write down your choice and put it in the middle of your table. </a:t>
            </a:r>
          </a:p>
          <a:p>
            <a:pPr marL="228600" lvl="1" fontAlgn="auto">
              <a:lnSpc>
                <a:spcPct val="150000"/>
              </a:lnSpc>
              <a:spcBef>
                <a:spcPts val="1000"/>
              </a:spcBef>
              <a:spcAft>
                <a:spcPts val="0"/>
              </a:spcAft>
              <a:buClr>
                <a:srgbClr val="7030A0"/>
              </a:buClr>
            </a:pPr>
            <a:r>
              <a:rPr lang="en-US" sz="3200" dirty="0" smtClean="0">
                <a:latin typeface="Candara" panose="020E0502030303020204" pitchFamily="34" charset="0"/>
              </a:rPr>
              <a:t>Refer to it throughout the exercise.</a:t>
            </a:r>
          </a:p>
          <a:p>
            <a:pPr fontAlgn="auto">
              <a:lnSpc>
                <a:spcPct val="150000"/>
              </a:lnSpc>
              <a:spcAft>
                <a:spcPts val="0"/>
              </a:spcAft>
            </a:pPr>
            <a:endParaRPr lang="en-US" sz="3599" dirty="0">
              <a:latin typeface="Candara" panose="020E0502030303020204" pitchFamily="34" charset="0"/>
            </a:endParaRPr>
          </a:p>
        </p:txBody>
      </p:sp>
      <p:sp>
        <p:nvSpPr>
          <p:cNvPr id="7" name="Rectangle 2"/>
          <p:cNvSpPr txBox="1">
            <a:spLocks noChangeArrowheads="1"/>
          </p:cNvSpPr>
          <p:nvPr/>
        </p:nvSpPr>
        <p:spPr>
          <a:xfrm>
            <a:off x="838200" y="796407"/>
            <a:ext cx="10512425" cy="850064"/>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sz="4800" dirty="0" smtClean="0"/>
              <a:t>Capture Emotions</a:t>
            </a:r>
            <a:endParaRPr lang="en-US" sz="4800" dirty="0"/>
          </a:p>
        </p:txBody>
      </p:sp>
      <p:sp>
        <p:nvSpPr>
          <p:cNvPr id="4" name="Rectangle 2"/>
          <p:cNvSpPr txBox="1">
            <a:spLocks noChangeArrowheads="1"/>
          </p:cNvSpPr>
          <p:nvPr/>
        </p:nvSpPr>
        <p:spPr>
          <a:xfrm>
            <a:off x="888986" y="5731963"/>
            <a:ext cx="10512425" cy="495218"/>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2800" b="0" i="1" dirty="0" smtClean="0">
                <a:effectLst/>
              </a:rPr>
              <a:t>“When I play this game I feel…”</a:t>
            </a:r>
            <a:endParaRPr lang="en-US" sz="2800" b="0" i="1" dirty="0">
              <a:effectLst/>
            </a:endParaRPr>
          </a:p>
        </p:txBody>
      </p:sp>
    </p:spTree>
    <p:extLst>
      <p:ext uri="{BB962C8B-B14F-4D97-AF65-F5344CB8AC3E}">
        <p14:creationId xmlns:p14="http://schemas.microsoft.com/office/powerpoint/2010/main" val="235807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47132" y="2019480"/>
            <a:ext cx="10972800" cy="27840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fontAlgn="auto">
              <a:lnSpc>
                <a:spcPct val="150000"/>
              </a:lnSpc>
              <a:spcBef>
                <a:spcPts val="1000"/>
              </a:spcBef>
              <a:spcAft>
                <a:spcPts val="0"/>
              </a:spcAft>
              <a:buClr>
                <a:srgbClr val="7030A0"/>
              </a:buClr>
            </a:pPr>
            <a:r>
              <a:rPr lang="en-US" sz="3200" dirty="0" smtClean="0">
                <a:latin typeface="Candara" panose="020E0502030303020204" pitchFamily="34" charset="0"/>
              </a:rPr>
              <a:t>Discuss </a:t>
            </a:r>
            <a:r>
              <a:rPr lang="en-US" sz="3200" b="1" i="1" dirty="0" smtClean="0">
                <a:latin typeface="Candara" panose="020E0502030303020204" pitchFamily="34" charset="0"/>
              </a:rPr>
              <a:t>verbs</a:t>
            </a:r>
            <a:r>
              <a:rPr lang="en-US" sz="3200" i="1" dirty="0" smtClean="0">
                <a:latin typeface="Candara" panose="020E0502030303020204" pitchFamily="34" charset="0"/>
              </a:rPr>
              <a:t> </a:t>
            </a:r>
            <a:r>
              <a:rPr lang="en-US" sz="3200" dirty="0" smtClean="0">
                <a:latin typeface="Candara" panose="020E0502030303020204" pitchFamily="34" charset="0"/>
              </a:rPr>
              <a:t>that describe actions the player can take. </a:t>
            </a:r>
          </a:p>
          <a:p>
            <a:pPr marL="228600" lvl="1" fontAlgn="auto">
              <a:lnSpc>
                <a:spcPct val="150000"/>
              </a:lnSpc>
              <a:spcBef>
                <a:spcPts val="1000"/>
              </a:spcBef>
              <a:spcAft>
                <a:spcPts val="0"/>
              </a:spcAft>
              <a:buClr>
                <a:srgbClr val="7030A0"/>
              </a:buClr>
            </a:pPr>
            <a:r>
              <a:rPr lang="en-US" sz="3200" dirty="0" smtClean="0">
                <a:latin typeface="Candara" panose="020E0502030303020204" pitchFamily="34" charset="0"/>
              </a:rPr>
              <a:t>Pick a set that will be a good match for your emotion. </a:t>
            </a:r>
          </a:p>
          <a:p>
            <a:pPr marL="228600" lvl="1" fontAlgn="auto">
              <a:lnSpc>
                <a:spcPct val="150000"/>
              </a:lnSpc>
              <a:spcBef>
                <a:spcPts val="1000"/>
              </a:spcBef>
              <a:spcAft>
                <a:spcPts val="0"/>
              </a:spcAft>
              <a:buClr>
                <a:srgbClr val="7030A0"/>
              </a:buClr>
            </a:pPr>
            <a:r>
              <a:rPr lang="en-US" sz="3200" dirty="0" smtClean="0">
                <a:latin typeface="Candara" panose="020E0502030303020204" pitchFamily="34" charset="0"/>
              </a:rPr>
              <a:t>Write these down and put them near your emotion. </a:t>
            </a:r>
          </a:p>
          <a:p>
            <a:pPr fontAlgn="auto">
              <a:lnSpc>
                <a:spcPct val="150000"/>
              </a:lnSpc>
              <a:spcAft>
                <a:spcPts val="0"/>
              </a:spcAft>
            </a:pPr>
            <a:endParaRPr lang="en-US" sz="3599" dirty="0">
              <a:latin typeface="Candara" panose="020E0502030303020204" pitchFamily="34" charset="0"/>
            </a:endParaRPr>
          </a:p>
        </p:txBody>
      </p:sp>
      <p:sp>
        <p:nvSpPr>
          <p:cNvPr id="7" name="Rectangle 2"/>
          <p:cNvSpPr txBox="1">
            <a:spLocks noChangeArrowheads="1"/>
          </p:cNvSpPr>
          <p:nvPr/>
        </p:nvSpPr>
        <p:spPr>
          <a:xfrm>
            <a:off x="838200" y="796407"/>
            <a:ext cx="10512425" cy="71987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sz="4800" dirty="0" smtClean="0"/>
              <a:t>Capture Actions</a:t>
            </a:r>
            <a:endParaRPr lang="en-US" sz="4800" dirty="0"/>
          </a:p>
        </p:txBody>
      </p:sp>
      <p:sp>
        <p:nvSpPr>
          <p:cNvPr id="4" name="Rectangle 2"/>
          <p:cNvSpPr txBox="1">
            <a:spLocks noChangeArrowheads="1"/>
          </p:cNvSpPr>
          <p:nvPr/>
        </p:nvSpPr>
        <p:spPr>
          <a:xfrm>
            <a:off x="888986" y="5731962"/>
            <a:ext cx="10512425" cy="448919"/>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2800" b="0" i="1" dirty="0" smtClean="0">
                <a:effectLst/>
              </a:rPr>
              <a:t>“Bounce”   “Sell”   “Reload”   “Hide”   “Swap”   “Cook”   “Capture”</a:t>
            </a:r>
            <a:endParaRPr lang="en-US" sz="2800" b="0" i="1" dirty="0">
              <a:effectLst/>
            </a:endParaRPr>
          </a:p>
        </p:txBody>
      </p:sp>
    </p:spTree>
    <p:extLst>
      <p:ext uri="{BB962C8B-B14F-4D97-AF65-F5344CB8AC3E}">
        <p14:creationId xmlns:p14="http://schemas.microsoft.com/office/powerpoint/2010/main" val="38478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234992" y="1172735"/>
            <a:ext cx="9537086" cy="49386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None/>
            </a:pPr>
            <a:r>
              <a:rPr lang="en-US" sz="3999" b="1" dirty="0" smtClean="0">
                <a:latin typeface="Candara" panose="020E0502030303020204" pitchFamily="34" charset="0"/>
              </a:rPr>
              <a:t>Quick Start:</a:t>
            </a:r>
          </a:p>
          <a:p>
            <a:pPr lvl="1" fontAlgn="auto">
              <a:lnSpc>
                <a:spcPct val="150000"/>
              </a:lnSpc>
              <a:spcAft>
                <a:spcPts val="0"/>
              </a:spcAft>
              <a:buClr>
                <a:srgbClr val="7030A0"/>
              </a:buClr>
              <a:buSzPct val="110000"/>
            </a:pPr>
            <a:r>
              <a:rPr lang="en-US" sz="3200" dirty="0" smtClean="0">
                <a:latin typeface="Candara" panose="020E0502030303020204" pitchFamily="34" charset="0"/>
              </a:rPr>
              <a:t>Make cards with the actions written on them.</a:t>
            </a:r>
          </a:p>
          <a:p>
            <a:pPr lvl="1" fontAlgn="auto">
              <a:lnSpc>
                <a:spcPct val="100000"/>
              </a:lnSpc>
              <a:spcAft>
                <a:spcPts val="0"/>
              </a:spcAft>
              <a:buClr>
                <a:srgbClr val="7030A0"/>
              </a:buClr>
              <a:buSzPct val="110000"/>
            </a:pPr>
            <a:r>
              <a:rPr lang="en-US" sz="3200" dirty="0" smtClean="0">
                <a:latin typeface="Candara" panose="020E0502030303020204" pitchFamily="34" charset="0"/>
              </a:rPr>
              <a:t>Discuss how to draw and play those cards in a way that makes the players feel your chosen emotion.</a:t>
            </a:r>
          </a:p>
          <a:p>
            <a:pPr lvl="2" fontAlgn="auto">
              <a:lnSpc>
                <a:spcPct val="100000"/>
              </a:lnSpc>
              <a:spcAft>
                <a:spcPts val="0"/>
              </a:spcAft>
              <a:buClr>
                <a:schemeClr val="accent1"/>
              </a:buClr>
              <a:buSzPct val="80000"/>
              <a:buFont typeface="Wingdings" panose="05000000000000000000" pitchFamily="2" charset="2"/>
              <a:buChar char="§"/>
            </a:pPr>
            <a:r>
              <a:rPr lang="en-US" sz="2800" i="1" dirty="0" smtClean="0">
                <a:latin typeface="Candara" panose="020E0502030303020204" pitchFamily="34" charset="0"/>
              </a:rPr>
              <a:t>Is there randomness?</a:t>
            </a:r>
          </a:p>
          <a:p>
            <a:pPr lvl="2" fontAlgn="auto">
              <a:lnSpc>
                <a:spcPct val="100000"/>
              </a:lnSpc>
              <a:spcAft>
                <a:spcPts val="0"/>
              </a:spcAft>
              <a:buClr>
                <a:schemeClr val="accent1"/>
              </a:buClr>
              <a:buSzPct val="80000"/>
              <a:buFont typeface="Wingdings" panose="05000000000000000000" pitchFamily="2" charset="2"/>
              <a:buChar char="§"/>
            </a:pPr>
            <a:r>
              <a:rPr lang="en-US" sz="2800" i="1" dirty="0" smtClean="0">
                <a:latin typeface="Candara" panose="020E0502030303020204" pitchFamily="34" charset="0"/>
              </a:rPr>
              <a:t>What choices do I have?</a:t>
            </a:r>
          </a:p>
          <a:p>
            <a:pPr lvl="2" fontAlgn="auto">
              <a:lnSpc>
                <a:spcPct val="100000"/>
              </a:lnSpc>
              <a:spcAft>
                <a:spcPts val="0"/>
              </a:spcAft>
              <a:buClr>
                <a:schemeClr val="accent1"/>
              </a:buClr>
              <a:buSzPct val="80000"/>
              <a:buFont typeface="Wingdings" panose="05000000000000000000" pitchFamily="2" charset="2"/>
              <a:buChar char="§"/>
            </a:pPr>
            <a:r>
              <a:rPr lang="en-US" sz="2800" i="1" dirty="0" smtClean="0">
                <a:latin typeface="Candara" panose="020E0502030303020204" pitchFamily="34" charset="0"/>
              </a:rPr>
              <a:t>Are there any restrictions? </a:t>
            </a:r>
          </a:p>
          <a:p>
            <a:pPr lvl="2" fontAlgn="auto">
              <a:lnSpc>
                <a:spcPct val="100000"/>
              </a:lnSpc>
              <a:spcAft>
                <a:spcPts val="0"/>
              </a:spcAft>
              <a:buClr>
                <a:schemeClr val="accent1"/>
              </a:buClr>
              <a:buSzPct val="80000"/>
              <a:buFont typeface="Wingdings" panose="05000000000000000000" pitchFamily="2" charset="2"/>
              <a:buChar char="§"/>
            </a:pPr>
            <a:r>
              <a:rPr lang="en-US" sz="2800" i="1" dirty="0" smtClean="0">
                <a:latin typeface="Candara" panose="020E0502030303020204" pitchFamily="34" charset="0"/>
              </a:rPr>
              <a:t>What state changes occur as the game progresses?</a:t>
            </a:r>
            <a:endParaRPr lang="en-US" sz="2800" i="1" dirty="0">
              <a:latin typeface="Candara" panose="020E0502030303020204" pitchFamily="34" charset="0"/>
            </a:endParaRPr>
          </a:p>
        </p:txBody>
      </p:sp>
      <p:sp>
        <p:nvSpPr>
          <p:cNvPr id="4" name="Rectangle 2"/>
          <p:cNvSpPr txBox="1">
            <a:spLocks noChangeArrowheads="1"/>
          </p:cNvSpPr>
          <p:nvPr/>
        </p:nvSpPr>
        <p:spPr>
          <a:xfrm>
            <a:off x="838200" y="311809"/>
            <a:ext cx="10512425" cy="850064"/>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sz="4800" dirty="0" smtClean="0"/>
              <a:t>Build a Paper Version</a:t>
            </a:r>
            <a:endParaRPr lang="en-US" sz="4800" dirty="0"/>
          </a:p>
        </p:txBody>
      </p:sp>
    </p:spTree>
    <p:extLst>
      <p:ext uri="{BB962C8B-B14F-4D97-AF65-F5344CB8AC3E}">
        <p14:creationId xmlns:p14="http://schemas.microsoft.com/office/powerpoint/2010/main" val="394151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cNvSpPr>
            <a:spLocks noChangeArrowheads="1"/>
          </p:cNvSpPr>
          <p:nvPr/>
        </p:nvSpPr>
        <p:spPr bwMode="auto">
          <a:xfrm>
            <a:off x="1186354" y="2331062"/>
            <a:ext cx="4977104" cy="362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indent="-365669" algn="l" eaLnBrk="0" hangingPunct="0">
              <a:lnSpc>
                <a:spcPct val="150000"/>
              </a:lnSpc>
              <a:buClr>
                <a:schemeClr val="accent1">
                  <a:lumMod val="75000"/>
                </a:schemeClr>
              </a:buClr>
              <a:buFont typeface="Arial" panose="020B0604020202020204" pitchFamily="34" charset="0"/>
              <a:buChar char="•"/>
            </a:pPr>
            <a:r>
              <a:rPr lang="en-US" sz="3600" dirty="0">
                <a:solidFill>
                  <a:schemeClr val="tx1"/>
                </a:solidFill>
                <a:latin typeface="Candara" panose="020E0502030303020204" pitchFamily="34" charset="0"/>
              </a:rPr>
              <a:t>Single Idea</a:t>
            </a:r>
          </a:p>
          <a:p>
            <a:pPr indent="-365669" algn="l" eaLnBrk="0" hangingPunct="0">
              <a:lnSpc>
                <a:spcPct val="150000"/>
              </a:lnSpc>
              <a:buClr>
                <a:schemeClr val="accent1">
                  <a:lumMod val="75000"/>
                </a:schemeClr>
              </a:buClr>
              <a:buFont typeface="Arial" panose="020B0604020202020204" pitchFamily="34" charset="0"/>
              <a:buChar char="•"/>
            </a:pPr>
            <a:r>
              <a:rPr lang="en-US" sz="3600" dirty="0">
                <a:solidFill>
                  <a:schemeClr val="tx1"/>
                </a:solidFill>
                <a:latin typeface="Candara" panose="020E0502030303020204" pitchFamily="34" charset="0"/>
              </a:rPr>
              <a:t>Session</a:t>
            </a:r>
          </a:p>
          <a:p>
            <a:pPr indent="-365669" algn="l" eaLnBrk="0" hangingPunct="0">
              <a:lnSpc>
                <a:spcPct val="150000"/>
              </a:lnSpc>
              <a:buClr>
                <a:schemeClr val="accent1">
                  <a:lumMod val="75000"/>
                </a:schemeClr>
              </a:buClr>
              <a:buFont typeface="Arial" panose="020B0604020202020204" pitchFamily="34" charset="0"/>
              <a:buChar char="•"/>
            </a:pPr>
            <a:r>
              <a:rPr lang="en-US" sz="3600" dirty="0">
                <a:solidFill>
                  <a:schemeClr val="tx1"/>
                </a:solidFill>
                <a:latin typeface="Candara" panose="020E0502030303020204" pitchFamily="34" charset="0"/>
              </a:rPr>
              <a:t>Full Game</a:t>
            </a:r>
          </a:p>
          <a:p>
            <a:pPr indent="-365669" algn="l" eaLnBrk="0" hangingPunct="0">
              <a:lnSpc>
                <a:spcPct val="150000"/>
              </a:lnSpc>
              <a:buClr>
                <a:schemeClr val="accent1">
                  <a:lumMod val="75000"/>
                </a:schemeClr>
              </a:buClr>
              <a:buFont typeface="Arial" panose="020B0604020202020204" pitchFamily="34" charset="0"/>
              <a:buChar char="•"/>
            </a:pPr>
            <a:r>
              <a:rPr lang="en-US" sz="3600" dirty="0" err="1">
                <a:solidFill>
                  <a:schemeClr val="tx1"/>
                </a:solidFill>
                <a:latin typeface="Candara" panose="020E0502030303020204" pitchFamily="34" charset="0"/>
              </a:rPr>
              <a:t>Metagame</a:t>
            </a:r>
            <a:endParaRPr lang="en-US" sz="3600" dirty="0">
              <a:solidFill>
                <a:schemeClr val="tx1"/>
              </a:solidFill>
              <a:latin typeface="Candara" panose="020E0502030303020204" pitchFamily="34" charset="0"/>
            </a:endParaRPr>
          </a:p>
        </p:txBody>
      </p:sp>
      <p:pic>
        <p:nvPicPr>
          <p:cNvPr id="4" name="po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890" y="1461013"/>
            <a:ext cx="5849362" cy="3772836"/>
          </a:xfrm>
          <a:prstGeom prst="rect">
            <a:avLst/>
          </a:prstGeom>
        </p:spPr>
      </p:pic>
      <p:pic>
        <p:nvPicPr>
          <p:cNvPr id="5" name="fa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265" y="1664160"/>
            <a:ext cx="6183544" cy="4228000"/>
          </a:xfrm>
          <a:prstGeom prst="rect">
            <a:avLst/>
          </a:prstGeom>
        </p:spPr>
      </p:pic>
      <p:pic>
        <p:nvPicPr>
          <p:cNvPr id="6" name="skill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4333" y="1463141"/>
            <a:ext cx="6258467" cy="4568682"/>
          </a:xfrm>
          <a:prstGeom prst="rect">
            <a:avLst/>
          </a:prstGeom>
        </p:spPr>
      </p:pic>
      <p:pic>
        <p:nvPicPr>
          <p:cNvPr id="7" name="metagame bubbl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4331" y="1399448"/>
            <a:ext cx="6300355" cy="4835522"/>
          </a:xfrm>
          <a:prstGeom prst="rect">
            <a:avLst/>
          </a:prstGeom>
        </p:spPr>
      </p:pic>
      <p:sp>
        <p:nvSpPr>
          <p:cNvPr id="10" name="Rectangle 2"/>
          <p:cNvSpPr txBox="1">
            <a:spLocks noChangeArrowheads="1"/>
          </p:cNvSpPr>
          <p:nvPr/>
        </p:nvSpPr>
        <p:spPr>
          <a:xfrm>
            <a:off x="838200" y="311809"/>
            <a:ext cx="10512425" cy="850064"/>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sz="4800" dirty="0" smtClean="0"/>
              <a:t>Build a Paper Version</a:t>
            </a:r>
            <a:endParaRPr lang="en-US" sz="4800" dirty="0"/>
          </a:p>
        </p:txBody>
      </p:sp>
      <p:sp>
        <p:nvSpPr>
          <p:cNvPr id="11" name="Rectangle 3"/>
          <p:cNvSpPr txBox="1">
            <a:spLocks noChangeArrowheads="1"/>
          </p:cNvSpPr>
          <p:nvPr/>
        </p:nvSpPr>
        <p:spPr>
          <a:xfrm>
            <a:off x="1234992" y="1188536"/>
            <a:ext cx="9537086" cy="8875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None/>
            </a:pPr>
            <a:r>
              <a:rPr lang="en-US" sz="3999" b="1" dirty="0" smtClean="0">
                <a:latin typeface="Candara" panose="020E0502030303020204" pitchFamily="34" charset="0"/>
              </a:rPr>
              <a:t>Scope:</a:t>
            </a:r>
            <a:endParaRPr lang="en-US" sz="2800" i="1" dirty="0">
              <a:latin typeface="Candara" panose="020E0502030303020204" pitchFamily="34" charset="0"/>
            </a:endParaRPr>
          </a:p>
        </p:txBody>
      </p:sp>
    </p:spTree>
    <p:extLst>
      <p:ext uri="{BB962C8B-B14F-4D97-AF65-F5344CB8AC3E}">
        <p14:creationId xmlns:p14="http://schemas.microsoft.com/office/powerpoint/2010/main" val="4484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75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childTnLst>
                                </p:cTn>
                              </p:par>
                              <p:par>
                                <p:cTn id="19" presetID="10" presetClass="exit" presetSubtype="0" fill="hold" nodeType="withEffect">
                                  <p:stCondLst>
                                    <p:cond delay="0"/>
                                  </p:stCondLst>
                                  <p:childTnLst>
                                    <p:animEffect transition="out" filter="fade">
                                      <p:cBhvr>
                                        <p:cTn id="20" dur="250"/>
                                        <p:tgtEl>
                                          <p:spTgt spid="4"/>
                                        </p:tgtEl>
                                      </p:cBhvr>
                                    </p:animEffect>
                                    <p:set>
                                      <p:cBhvr>
                                        <p:cTn id="21" dur="1" fill="hold">
                                          <p:stCondLst>
                                            <p:cond delay="24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nodeType="withEffect">
                                  <p:stCondLst>
                                    <p:cond delay="7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childTnLst>
                                </p:cTn>
                              </p:par>
                              <p:par>
                                <p:cTn id="30" presetID="10" presetClass="exit" presetSubtype="0" fill="hold" nodeType="withEffect">
                                  <p:stCondLst>
                                    <p:cond delay="0"/>
                                  </p:stCondLst>
                                  <p:childTnLst>
                                    <p:animEffect transition="out" filter="fade">
                                      <p:cBhvr>
                                        <p:cTn id="31" dur="250"/>
                                        <p:tgtEl>
                                          <p:spTgt spid="5"/>
                                        </p:tgtEl>
                                      </p:cBhvr>
                                    </p:animEffect>
                                    <p:set>
                                      <p:cBhvr>
                                        <p:cTn id="32" dur="1" fill="hold">
                                          <p:stCondLst>
                                            <p:cond delay="24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par>
                                <p:cTn id="38" presetID="10" presetClass="entr" presetSubtype="0" fill="hold" nodeType="withEffect">
                                  <p:stCondLst>
                                    <p:cond delay="75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750"/>
                                        <p:tgtEl>
                                          <p:spTgt spid="7"/>
                                        </p:tgtEl>
                                      </p:cBhvr>
                                    </p:animEffect>
                                  </p:childTnLst>
                                </p:cTn>
                              </p:par>
                              <p:par>
                                <p:cTn id="41" presetID="10" presetClass="exit" presetSubtype="0" fill="hold" nodeType="withEffect">
                                  <p:stCondLst>
                                    <p:cond delay="0"/>
                                  </p:stCondLst>
                                  <p:childTnLst>
                                    <p:animEffect transition="out" filter="fade">
                                      <p:cBhvr>
                                        <p:cTn id="42" dur="250"/>
                                        <p:tgtEl>
                                          <p:spTgt spid="6"/>
                                        </p:tgtEl>
                                      </p:cBhvr>
                                    </p:animEffect>
                                    <p:set>
                                      <p:cBhvr>
                                        <p:cTn id="43"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118" y="857152"/>
            <a:ext cx="5383398" cy="5383398"/>
          </a:xfrm>
          <a:prstGeom prst="rect">
            <a:avLst/>
          </a:prstGeom>
        </p:spPr>
      </p:pic>
      <p:pic>
        <p:nvPicPr>
          <p:cNvPr id="10" name="tim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3769" y="1060300"/>
            <a:ext cx="5674766" cy="5015074"/>
          </a:xfrm>
          <a:prstGeom prst="rect">
            <a:avLst/>
          </a:prstGeom>
          <a:effectLst>
            <a:outerShdw blurRad="50800" dist="38100" dir="2700000" algn="tl" rotWithShape="0">
              <a:prstClr val="black">
                <a:alpha val="40000"/>
              </a:prstClr>
            </a:outerShdw>
          </a:effectLst>
        </p:spPr>
      </p:pic>
      <p:pic>
        <p:nvPicPr>
          <p:cNvPr id="11" name="ma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2927" y="1161873"/>
            <a:ext cx="7110148" cy="4799349"/>
          </a:xfrm>
          <a:prstGeom prst="rect">
            <a:avLst/>
          </a:prstGeom>
          <a:effectLst>
            <a:outerShdw blurRad="50800" dist="38100" dir="2700000" algn="tl" rotWithShape="0">
              <a:prstClr val="black">
                <a:alpha val="40000"/>
              </a:prstClr>
            </a:outerShdw>
          </a:effectLst>
        </p:spPr>
      </p:pic>
      <p:sp>
        <p:nvSpPr>
          <p:cNvPr id="13" name="Rectangle 2"/>
          <p:cNvSpPr txBox="1">
            <a:spLocks noChangeArrowheads="1"/>
          </p:cNvSpPr>
          <p:nvPr/>
        </p:nvSpPr>
        <p:spPr>
          <a:xfrm>
            <a:off x="838200" y="311809"/>
            <a:ext cx="10512425" cy="850064"/>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sz="4800" dirty="0" smtClean="0"/>
              <a:t>Build a Paper Version</a:t>
            </a:r>
            <a:endParaRPr lang="en-US" sz="4800" dirty="0"/>
          </a:p>
        </p:txBody>
      </p:sp>
      <p:sp>
        <p:nvSpPr>
          <p:cNvPr id="15" name="text"/>
          <p:cNvSpPr>
            <a:spLocks noChangeArrowheads="1"/>
          </p:cNvSpPr>
          <p:nvPr/>
        </p:nvSpPr>
        <p:spPr bwMode="auto">
          <a:xfrm>
            <a:off x="1186354" y="2534534"/>
            <a:ext cx="4977104" cy="275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indent="-365669" algn="l" eaLnBrk="0" hangingPunct="0">
              <a:lnSpc>
                <a:spcPct val="150000"/>
              </a:lnSpc>
              <a:buClr>
                <a:schemeClr val="accent1">
                  <a:lumMod val="75000"/>
                </a:schemeClr>
              </a:buClr>
              <a:buFont typeface="Arial" panose="020B0604020202020204" pitchFamily="34" charset="0"/>
              <a:buChar char="•"/>
            </a:pPr>
            <a:r>
              <a:rPr lang="en-US" sz="3600" dirty="0" smtClean="0">
                <a:solidFill>
                  <a:schemeClr val="tx1"/>
                </a:solidFill>
                <a:latin typeface="Candara" panose="020E0502030303020204" pitchFamily="34" charset="0"/>
              </a:rPr>
              <a:t>Slow</a:t>
            </a:r>
            <a:endParaRPr lang="en-US" sz="3600" dirty="0">
              <a:solidFill>
                <a:schemeClr val="tx1"/>
              </a:solidFill>
              <a:latin typeface="Candara" panose="020E0502030303020204" pitchFamily="34" charset="0"/>
            </a:endParaRPr>
          </a:p>
          <a:p>
            <a:pPr indent="-365669" algn="l" eaLnBrk="0" hangingPunct="0">
              <a:lnSpc>
                <a:spcPct val="150000"/>
              </a:lnSpc>
              <a:buClr>
                <a:schemeClr val="accent1">
                  <a:lumMod val="75000"/>
                </a:schemeClr>
              </a:buClr>
              <a:buFont typeface="Arial" panose="020B0604020202020204" pitchFamily="34" charset="0"/>
              <a:buChar char="•"/>
            </a:pPr>
            <a:r>
              <a:rPr lang="en-US" sz="3600" dirty="0" smtClean="0">
                <a:solidFill>
                  <a:schemeClr val="tx1"/>
                </a:solidFill>
                <a:latin typeface="Candara" panose="020E0502030303020204" pitchFamily="34" charset="0"/>
              </a:rPr>
              <a:t>Real-time</a:t>
            </a:r>
            <a:endParaRPr lang="en-US" sz="3600" dirty="0">
              <a:solidFill>
                <a:schemeClr val="tx1"/>
              </a:solidFill>
              <a:latin typeface="Candara" panose="020E0502030303020204" pitchFamily="34" charset="0"/>
            </a:endParaRPr>
          </a:p>
          <a:p>
            <a:pPr indent="-365669" algn="l" eaLnBrk="0" hangingPunct="0">
              <a:lnSpc>
                <a:spcPct val="150000"/>
              </a:lnSpc>
              <a:buClr>
                <a:schemeClr val="accent1">
                  <a:lumMod val="75000"/>
                </a:schemeClr>
              </a:buClr>
              <a:buFont typeface="Arial" panose="020B0604020202020204" pitchFamily="34" charset="0"/>
              <a:buChar char="•"/>
            </a:pPr>
            <a:r>
              <a:rPr lang="en-US" sz="3600" dirty="0" smtClean="0">
                <a:solidFill>
                  <a:schemeClr val="tx1"/>
                </a:solidFill>
                <a:latin typeface="Candara" panose="020E0502030303020204" pitchFamily="34" charset="0"/>
              </a:rPr>
              <a:t>Fast</a:t>
            </a:r>
            <a:endParaRPr lang="en-US" sz="3600" dirty="0">
              <a:solidFill>
                <a:schemeClr val="tx1"/>
              </a:solidFill>
              <a:latin typeface="Candara" panose="020E0502030303020204" pitchFamily="34" charset="0"/>
            </a:endParaRPr>
          </a:p>
        </p:txBody>
      </p:sp>
      <p:sp>
        <p:nvSpPr>
          <p:cNvPr id="16" name="Rectangle 3"/>
          <p:cNvSpPr txBox="1">
            <a:spLocks noChangeArrowheads="1"/>
          </p:cNvSpPr>
          <p:nvPr/>
        </p:nvSpPr>
        <p:spPr>
          <a:xfrm>
            <a:off x="1283630" y="1189890"/>
            <a:ext cx="9537086" cy="8875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None/>
            </a:pPr>
            <a:r>
              <a:rPr lang="en-US" sz="3999" b="1" dirty="0" smtClean="0">
                <a:latin typeface="Candara" panose="020E0502030303020204" pitchFamily="34" charset="0"/>
              </a:rPr>
              <a:t>Time Scale:</a:t>
            </a:r>
            <a:endParaRPr lang="en-US" sz="2800" i="1" dirty="0">
              <a:latin typeface="Candara" panose="020E0502030303020204" pitchFamily="34" charset="0"/>
            </a:endParaRPr>
          </a:p>
        </p:txBody>
      </p:sp>
    </p:spTree>
    <p:extLst>
      <p:ext uri="{BB962C8B-B14F-4D97-AF65-F5344CB8AC3E}">
        <p14:creationId xmlns:p14="http://schemas.microsoft.com/office/powerpoint/2010/main" val="26116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par>
                                <p:cTn id="16" presetID="10" presetClass="exit" presetSubtype="0" fill="hold" nodeType="withEffect">
                                  <p:stCondLst>
                                    <p:cond delay="0"/>
                                  </p:stCondLst>
                                  <p:childTnLst>
                                    <p:animEffect transition="out" filter="fade">
                                      <p:cBhvr>
                                        <p:cTn id="17" dur="250"/>
                                        <p:tgtEl>
                                          <p:spTgt spid="9"/>
                                        </p:tgtEl>
                                      </p:cBhvr>
                                    </p:animEffect>
                                    <p:set>
                                      <p:cBhvr>
                                        <p:cTn id="18" dur="1" fill="hold">
                                          <p:stCondLst>
                                            <p:cond delay="249"/>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500"/>
                                        <p:tgtEl>
                                          <p:spTgt spid="15">
                                            <p:txEl>
                                              <p:pRg st="2" end="2"/>
                                            </p:txEl>
                                          </p:spTgt>
                                        </p:tgtEl>
                                      </p:cBhvr>
                                    </p:animEffect>
                                  </p:childTnLst>
                                </p:cTn>
                              </p:par>
                              <p:par>
                                <p:cTn id="27" presetID="10" presetClass="exit" presetSubtype="0" fill="hold" nodeType="withEffect">
                                  <p:stCondLst>
                                    <p:cond delay="0"/>
                                  </p:stCondLst>
                                  <p:childTnLst>
                                    <p:animEffect transition="out" filter="fade">
                                      <p:cBhvr>
                                        <p:cTn id="28" dur="250"/>
                                        <p:tgtEl>
                                          <p:spTgt spid="10"/>
                                        </p:tgtEl>
                                      </p:cBhvr>
                                    </p:animEffect>
                                    <p:set>
                                      <p:cBhvr>
                                        <p:cTn id="29" dur="1" fill="hold">
                                          <p:stCondLst>
                                            <p:cond delay="249"/>
                                          </p:stCondLst>
                                        </p:cTn>
                                        <p:tgtEl>
                                          <p:spTgt spid="10"/>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30005" y="1350320"/>
            <a:ext cx="9553226"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pPr>
            <a:r>
              <a:rPr lang="en-US" sz="3999" b="1" dirty="0" smtClean="0">
                <a:latin typeface="Candara" panose="020E0502030303020204" pitchFamily="34" charset="0"/>
              </a:rPr>
              <a:t>What not to do:</a:t>
            </a:r>
          </a:p>
          <a:p>
            <a:pPr lvl="1" fontAlgn="auto">
              <a:lnSpc>
                <a:spcPct val="150000"/>
              </a:lnSpc>
              <a:spcAft>
                <a:spcPts val="0"/>
              </a:spcAft>
              <a:buClr>
                <a:srgbClr val="7030A0"/>
              </a:buClr>
              <a:buSzPct val="110000"/>
            </a:pPr>
            <a:r>
              <a:rPr lang="en-US" sz="3200" dirty="0" smtClean="0">
                <a:latin typeface="Candara" panose="020E0502030303020204" pitchFamily="34" charset="0"/>
              </a:rPr>
              <a:t>Don’t sweat the details (micro)</a:t>
            </a:r>
          </a:p>
          <a:p>
            <a:pPr lvl="1" fontAlgn="auto">
              <a:lnSpc>
                <a:spcPct val="150000"/>
              </a:lnSpc>
              <a:spcAft>
                <a:spcPts val="0"/>
              </a:spcAft>
              <a:buClr>
                <a:srgbClr val="7030A0"/>
              </a:buClr>
              <a:buSzPct val="110000"/>
            </a:pPr>
            <a:r>
              <a:rPr lang="en-US" sz="3200" dirty="0" smtClean="0">
                <a:latin typeface="Candara" panose="020E0502030303020204" pitchFamily="34" charset="0"/>
              </a:rPr>
              <a:t>Don’t try to duplicate the whole game (macro)</a:t>
            </a:r>
          </a:p>
          <a:p>
            <a:pPr lvl="1" fontAlgn="auto">
              <a:lnSpc>
                <a:spcPct val="150000"/>
              </a:lnSpc>
              <a:spcAft>
                <a:spcPts val="0"/>
              </a:spcAft>
              <a:buClr>
                <a:srgbClr val="7030A0"/>
              </a:buClr>
              <a:buSzPct val="110000"/>
            </a:pPr>
            <a:r>
              <a:rPr lang="en-US" sz="3200" dirty="0" smtClean="0">
                <a:latin typeface="Candara" panose="020E0502030303020204" pitchFamily="34" charset="0"/>
              </a:rPr>
              <a:t>Don’t focus on simulating computer functions</a:t>
            </a:r>
          </a:p>
          <a:p>
            <a:pPr lvl="1" fontAlgn="auto">
              <a:lnSpc>
                <a:spcPct val="150000"/>
              </a:lnSpc>
              <a:spcAft>
                <a:spcPts val="0"/>
              </a:spcAft>
              <a:buClr>
                <a:srgbClr val="7030A0"/>
              </a:buClr>
              <a:buSzPct val="110000"/>
            </a:pPr>
            <a:r>
              <a:rPr lang="en-US" sz="3200" dirty="0" smtClean="0">
                <a:latin typeface="Candara" panose="020E0502030303020204" pitchFamily="34" charset="0"/>
              </a:rPr>
              <a:t>Don’t make a board!</a:t>
            </a:r>
            <a:endParaRPr lang="en-US" sz="3599" dirty="0">
              <a:latin typeface="Candara" panose="020E0502030303020204" pitchFamily="34" charset="0"/>
            </a:endParaRPr>
          </a:p>
        </p:txBody>
      </p:sp>
      <p:sp>
        <p:nvSpPr>
          <p:cNvPr id="6" name="Rectangle 2"/>
          <p:cNvSpPr txBox="1">
            <a:spLocks noChangeArrowheads="1"/>
          </p:cNvSpPr>
          <p:nvPr/>
        </p:nvSpPr>
        <p:spPr>
          <a:xfrm>
            <a:off x="838200" y="311809"/>
            <a:ext cx="10512425" cy="850064"/>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sz="4800" dirty="0" smtClean="0"/>
              <a:t>Build a Paper Version</a:t>
            </a:r>
            <a:endParaRPr lang="en-US" sz="4800" dirty="0"/>
          </a:p>
        </p:txBody>
      </p:sp>
    </p:spTree>
    <p:extLst>
      <p:ext uri="{BB962C8B-B14F-4D97-AF65-F5344CB8AC3E}">
        <p14:creationId xmlns:p14="http://schemas.microsoft.com/office/powerpoint/2010/main" val="107003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67070" y="1533083"/>
            <a:ext cx="9999023" cy="44516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0"/>
              </a:spcAft>
              <a:buClr>
                <a:srgbClr val="7030A0"/>
              </a:buClr>
              <a:buSzPct val="110000"/>
            </a:pPr>
            <a:r>
              <a:rPr lang="en-US" sz="3200" dirty="0" smtClean="0">
                <a:latin typeface="Candara" panose="020E0502030303020204" pitchFamily="34" charset="0"/>
              </a:rPr>
              <a:t>Be back by 1:15</a:t>
            </a:r>
          </a:p>
          <a:p>
            <a:pPr fontAlgn="auto">
              <a:lnSpc>
                <a:spcPct val="150000"/>
              </a:lnSpc>
              <a:spcAft>
                <a:spcPts val="0"/>
              </a:spcAft>
              <a:buClr>
                <a:srgbClr val="7030A0"/>
              </a:buClr>
              <a:buSzPct val="110000"/>
            </a:pPr>
            <a:r>
              <a:rPr lang="en-US" sz="3200" dirty="0" smtClean="0">
                <a:latin typeface="Candara" panose="020E0502030303020204" pitchFamily="34" charset="0"/>
              </a:rPr>
              <a:t>Stay in your same group</a:t>
            </a:r>
          </a:p>
          <a:p>
            <a:pPr fontAlgn="auto">
              <a:lnSpc>
                <a:spcPct val="150000"/>
              </a:lnSpc>
              <a:spcAft>
                <a:spcPts val="0"/>
              </a:spcAft>
              <a:buClr>
                <a:srgbClr val="7030A0"/>
              </a:buClr>
              <a:buSzPct val="110000"/>
            </a:pPr>
            <a:r>
              <a:rPr lang="en-US" sz="3200" dirty="0" smtClean="0">
                <a:latin typeface="Candara" panose="020E0502030303020204" pitchFamily="34" charset="0"/>
              </a:rPr>
              <a:t>You are welcome to eat lunch in here</a:t>
            </a:r>
          </a:p>
          <a:p>
            <a:pPr fontAlgn="auto">
              <a:lnSpc>
                <a:spcPct val="100000"/>
              </a:lnSpc>
              <a:spcAft>
                <a:spcPts val="0"/>
              </a:spcAft>
              <a:buClr>
                <a:srgbClr val="7030A0"/>
              </a:buClr>
              <a:buSzPct val="110000"/>
            </a:pPr>
            <a:r>
              <a:rPr lang="en-US" sz="3200" dirty="0" smtClean="0">
                <a:latin typeface="Candara" panose="020E0502030303020204" pitchFamily="34" charset="0"/>
              </a:rPr>
              <a:t>Read about electives on:</a:t>
            </a:r>
          </a:p>
          <a:p>
            <a:pPr marL="0" indent="0" algn="ctr" fontAlgn="auto">
              <a:lnSpc>
                <a:spcPct val="100000"/>
              </a:lnSpc>
              <a:spcAft>
                <a:spcPts val="0"/>
              </a:spcAft>
              <a:buClr>
                <a:srgbClr val="7030A0"/>
              </a:buClr>
              <a:buSzPct val="110000"/>
              <a:buNone/>
            </a:pPr>
            <a:r>
              <a:rPr lang="en-US" sz="3600" dirty="0" smtClean="0">
                <a:latin typeface="Candara" panose="020E0502030303020204" pitchFamily="34" charset="0"/>
              </a:rPr>
              <a:t> </a:t>
            </a:r>
            <a:r>
              <a:rPr lang="en-US" sz="3600" b="1" i="1" dirty="0" smtClean="0">
                <a:latin typeface="Candara" panose="020E0502030303020204" pitchFamily="34" charset="0"/>
              </a:rPr>
              <a:t>gdc.8kindsoffun.com</a:t>
            </a:r>
            <a:r>
              <a:rPr lang="en-US" sz="3600" dirty="0" smtClean="0">
                <a:latin typeface="Candara" panose="020E0502030303020204" pitchFamily="34" charset="0"/>
              </a:rPr>
              <a:t>  or  </a:t>
            </a:r>
            <a:r>
              <a:rPr lang="en-US" sz="3600" b="1" i="1" dirty="0" smtClean="0">
                <a:latin typeface="Candara" panose="020E0502030303020204" pitchFamily="34" charset="0"/>
              </a:rPr>
              <a:t>tinyurl.com/</a:t>
            </a:r>
            <a:r>
              <a:rPr lang="en-US" sz="3600" b="1" i="1" dirty="0" err="1" smtClean="0">
                <a:latin typeface="Candara" panose="020E0502030303020204" pitchFamily="34" charset="0"/>
              </a:rPr>
              <a:t>gdc-mda</a:t>
            </a:r>
            <a:endParaRPr lang="en-US" sz="3600" b="1" i="1" dirty="0" smtClean="0">
              <a:latin typeface="Candara" panose="020E0502030303020204" pitchFamily="34" charset="0"/>
            </a:endParaRPr>
          </a:p>
          <a:p>
            <a:pPr fontAlgn="auto">
              <a:lnSpc>
                <a:spcPct val="150000"/>
              </a:lnSpc>
              <a:spcAft>
                <a:spcPts val="0"/>
              </a:spcAft>
              <a:buClr>
                <a:srgbClr val="7030A0"/>
              </a:buClr>
              <a:buSzPct val="110000"/>
            </a:pPr>
            <a:endParaRPr lang="en-US" sz="3200" dirty="0" smtClean="0">
              <a:latin typeface="Candara" panose="020E0502030303020204" pitchFamily="34" charset="0"/>
            </a:endParaRPr>
          </a:p>
          <a:p>
            <a:pPr fontAlgn="auto">
              <a:lnSpc>
                <a:spcPct val="150000"/>
              </a:lnSpc>
              <a:spcAft>
                <a:spcPts val="0"/>
              </a:spcAft>
              <a:buClr>
                <a:srgbClr val="7030A0"/>
              </a:buClr>
              <a:buSzPct val="110000"/>
            </a:pPr>
            <a:endParaRPr lang="en-US" sz="3200" dirty="0">
              <a:latin typeface="Candara" panose="020E0502030303020204" pitchFamily="34" charset="0"/>
            </a:endParaRPr>
          </a:p>
        </p:txBody>
      </p:sp>
      <p:sp>
        <p:nvSpPr>
          <p:cNvPr id="8" name="Rectangle 7"/>
          <p:cNvSpPr/>
          <p:nvPr/>
        </p:nvSpPr>
        <p:spPr>
          <a:xfrm>
            <a:off x="729626" y="763642"/>
            <a:ext cx="5099473" cy="769441"/>
          </a:xfrm>
          <a:prstGeom prst="rect">
            <a:avLst/>
          </a:prstGeom>
        </p:spPr>
        <p:txBody>
          <a:bodyPr wrap="none">
            <a:spAutoFit/>
          </a:bodyPr>
          <a:lstStyle/>
          <a:p>
            <a:r>
              <a:rPr lang="en-US" sz="4400" b="1" dirty="0" smtClean="0">
                <a:latin typeface="Candara" panose="020E0502030303020204" pitchFamily="34" charset="0"/>
              </a:rPr>
              <a:t>Lunch Break at 12:00</a:t>
            </a:r>
            <a:endParaRPr lang="en-US" dirty="0">
              <a:latin typeface="Candara" panose="020E0502030303020204" pitchFamily="34" charset="0"/>
            </a:endParaRPr>
          </a:p>
        </p:txBody>
      </p:sp>
    </p:spTree>
    <p:extLst>
      <p:ext uri="{BB962C8B-B14F-4D97-AF65-F5344CB8AC3E}">
        <p14:creationId xmlns:p14="http://schemas.microsoft.com/office/powerpoint/2010/main" val="182447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38200" y="284417"/>
            <a:ext cx="10512425" cy="66343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dirty="0"/>
              <a:t>…remove the controller…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 y="1050577"/>
            <a:ext cx="12183405" cy="5807423"/>
          </a:xfrm>
          <a:prstGeom prst="rect">
            <a:avLst/>
          </a:prstGeom>
        </p:spPr>
      </p:pic>
    </p:spTree>
    <p:extLst>
      <p:ext uri="{BB962C8B-B14F-4D97-AF65-F5344CB8AC3E}">
        <p14:creationId xmlns:p14="http://schemas.microsoft.com/office/powerpoint/2010/main" val="1223536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028207" y="1956753"/>
            <a:ext cx="3138704" cy="366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50000"/>
              </a:lnSpc>
              <a:spcAft>
                <a:spcPts val="0"/>
              </a:spcAft>
              <a:buClr>
                <a:srgbClr val="33CCFF"/>
              </a:buClr>
              <a:buSzPct val="110000"/>
            </a:pPr>
            <a:r>
              <a:rPr lang="en-US" sz="4800" dirty="0" smtClean="0">
                <a:latin typeface="Candara" panose="020E0502030303020204" pitchFamily="34" charset="0"/>
              </a:rPr>
              <a:t> Cards</a:t>
            </a:r>
          </a:p>
          <a:p>
            <a:pPr lvl="1" fontAlgn="auto">
              <a:lnSpc>
                <a:spcPct val="150000"/>
              </a:lnSpc>
              <a:spcAft>
                <a:spcPts val="0"/>
              </a:spcAft>
              <a:buClr>
                <a:srgbClr val="33CCFF"/>
              </a:buClr>
              <a:buSzPct val="110000"/>
            </a:pPr>
            <a:r>
              <a:rPr lang="en-US" sz="4800" dirty="0" smtClean="0">
                <a:latin typeface="Candara" panose="020E0502030303020204" pitchFamily="34" charset="0"/>
              </a:rPr>
              <a:t> Dice</a:t>
            </a:r>
          </a:p>
          <a:p>
            <a:pPr lvl="1" fontAlgn="auto">
              <a:lnSpc>
                <a:spcPct val="150000"/>
              </a:lnSpc>
              <a:spcAft>
                <a:spcPts val="0"/>
              </a:spcAft>
              <a:buClr>
                <a:srgbClr val="33CCFF"/>
              </a:buClr>
              <a:buSzPct val="110000"/>
            </a:pPr>
            <a:r>
              <a:rPr lang="en-US" sz="4800" dirty="0" smtClean="0">
                <a:latin typeface="Candara" panose="020E0502030303020204" pitchFamily="34" charset="0"/>
              </a:rPr>
              <a:t> Rules</a:t>
            </a:r>
            <a:endParaRPr lang="en-US" sz="4800" dirty="0">
              <a:latin typeface="Candara" panose="020E0502030303020204" pitchFamily="34" charset="0"/>
            </a:endParaRPr>
          </a:p>
        </p:txBody>
      </p:sp>
      <p:sp>
        <p:nvSpPr>
          <p:cNvPr id="9" name="Rectangle 8"/>
          <p:cNvSpPr/>
          <p:nvPr/>
        </p:nvSpPr>
        <p:spPr>
          <a:xfrm>
            <a:off x="729626" y="995142"/>
            <a:ext cx="5735866" cy="769441"/>
          </a:xfrm>
          <a:prstGeom prst="rect">
            <a:avLst/>
          </a:prstGeom>
        </p:spPr>
        <p:txBody>
          <a:bodyPr wrap="none">
            <a:spAutoFit/>
          </a:bodyPr>
          <a:lstStyle/>
          <a:p>
            <a:r>
              <a:rPr lang="en-US" sz="4400" b="1" dirty="0">
                <a:latin typeface="Candara" panose="020E0502030303020204" pitchFamily="34" charset="0"/>
              </a:rPr>
              <a:t>How do we get from…</a:t>
            </a:r>
            <a:endParaRPr lang="en-US" dirty="0">
              <a:latin typeface="Candara" panose="020E0502030303020204" pitchFamily="34" charset="0"/>
            </a:endParaRPr>
          </a:p>
        </p:txBody>
      </p:sp>
    </p:spTree>
    <p:extLst>
      <p:ext uri="{BB962C8B-B14F-4D97-AF65-F5344CB8AC3E}">
        <p14:creationId xmlns:p14="http://schemas.microsoft.com/office/powerpoint/2010/main" val="107349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028207" y="1956753"/>
            <a:ext cx="3138704" cy="366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50000"/>
              </a:lnSpc>
              <a:spcAft>
                <a:spcPts val="0"/>
              </a:spcAft>
              <a:buClr>
                <a:srgbClr val="33CCFF"/>
              </a:buClr>
              <a:buSzPct val="110000"/>
            </a:pPr>
            <a:r>
              <a:rPr lang="en-US" sz="4800" dirty="0" smtClean="0">
                <a:latin typeface="Candara" panose="020E0502030303020204" pitchFamily="34" charset="0"/>
              </a:rPr>
              <a:t> Cards</a:t>
            </a:r>
          </a:p>
          <a:p>
            <a:pPr lvl="1" fontAlgn="auto">
              <a:lnSpc>
                <a:spcPct val="150000"/>
              </a:lnSpc>
              <a:spcAft>
                <a:spcPts val="0"/>
              </a:spcAft>
              <a:buClr>
                <a:srgbClr val="33CCFF"/>
              </a:buClr>
              <a:buSzPct val="110000"/>
            </a:pPr>
            <a:r>
              <a:rPr lang="en-US" sz="4800" dirty="0" smtClean="0">
                <a:latin typeface="Candara" panose="020E0502030303020204" pitchFamily="34" charset="0"/>
              </a:rPr>
              <a:t> Dice</a:t>
            </a:r>
          </a:p>
          <a:p>
            <a:pPr lvl="1" fontAlgn="auto">
              <a:lnSpc>
                <a:spcPct val="150000"/>
              </a:lnSpc>
              <a:spcAft>
                <a:spcPts val="0"/>
              </a:spcAft>
              <a:buClr>
                <a:srgbClr val="33CCFF"/>
              </a:buClr>
              <a:buSzPct val="110000"/>
            </a:pPr>
            <a:r>
              <a:rPr lang="en-US" sz="4800" dirty="0" smtClean="0">
                <a:latin typeface="Candara" panose="020E0502030303020204" pitchFamily="34" charset="0"/>
              </a:rPr>
              <a:t> Rules</a:t>
            </a:r>
            <a:endParaRPr lang="en-US" sz="4800" dirty="0">
              <a:latin typeface="Candara" panose="020E0502030303020204" pitchFamily="34" charset="0"/>
            </a:endParaRPr>
          </a:p>
        </p:txBody>
      </p:sp>
      <p:sp>
        <p:nvSpPr>
          <p:cNvPr id="9" name="Rectangle 8"/>
          <p:cNvSpPr/>
          <p:nvPr/>
        </p:nvSpPr>
        <p:spPr>
          <a:xfrm>
            <a:off x="6943140" y="995142"/>
            <a:ext cx="3368551" cy="769441"/>
          </a:xfrm>
          <a:prstGeom prst="rect">
            <a:avLst/>
          </a:prstGeom>
        </p:spPr>
        <p:txBody>
          <a:bodyPr wrap="none">
            <a:spAutoFit/>
          </a:bodyPr>
          <a:lstStyle/>
          <a:p>
            <a:r>
              <a:rPr lang="en-US" sz="4400" b="1" dirty="0" smtClean="0">
                <a:latin typeface="Candara" panose="020E0502030303020204" pitchFamily="34" charset="0"/>
              </a:rPr>
              <a:t>to emotions?</a:t>
            </a:r>
            <a:endParaRPr lang="en-US" dirty="0">
              <a:latin typeface="Candara" panose="020E0502030303020204" pitchFamily="34" charset="0"/>
            </a:endParaRPr>
          </a:p>
        </p:txBody>
      </p:sp>
      <p:sp>
        <p:nvSpPr>
          <p:cNvPr id="4" name="Rectangle 3"/>
          <p:cNvSpPr txBox="1">
            <a:spLocks noChangeArrowheads="1"/>
          </p:cNvSpPr>
          <p:nvPr/>
        </p:nvSpPr>
        <p:spPr>
          <a:xfrm>
            <a:off x="6479020" y="1956753"/>
            <a:ext cx="5253943" cy="366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50000"/>
              </a:lnSpc>
              <a:spcAft>
                <a:spcPts val="0"/>
              </a:spcAft>
              <a:buClr>
                <a:srgbClr val="5B9BD5"/>
              </a:buClr>
              <a:buSzPct val="110000"/>
            </a:pPr>
            <a:r>
              <a:rPr lang="en-US" sz="4800" dirty="0" smtClean="0">
                <a:latin typeface="Candara" panose="020E0502030303020204" pitchFamily="34" charset="0"/>
              </a:rPr>
              <a:t> Fear</a:t>
            </a:r>
          </a:p>
          <a:p>
            <a:pPr lvl="1" fontAlgn="auto">
              <a:lnSpc>
                <a:spcPct val="150000"/>
              </a:lnSpc>
              <a:spcAft>
                <a:spcPts val="0"/>
              </a:spcAft>
              <a:buClr>
                <a:srgbClr val="5B9BD5"/>
              </a:buClr>
              <a:buSzPct val="110000"/>
            </a:pPr>
            <a:r>
              <a:rPr lang="en-US" sz="4800" dirty="0" smtClean="0">
                <a:latin typeface="Candara" panose="020E0502030303020204" pitchFamily="34" charset="0"/>
              </a:rPr>
              <a:t> Camaraderie</a:t>
            </a:r>
          </a:p>
          <a:p>
            <a:pPr lvl="1" fontAlgn="auto">
              <a:lnSpc>
                <a:spcPct val="150000"/>
              </a:lnSpc>
              <a:spcAft>
                <a:spcPts val="0"/>
              </a:spcAft>
              <a:buClr>
                <a:srgbClr val="5B9BD5"/>
              </a:buClr>
              <a:buSzPct val="110000"/>
            </a:pPr>
            <a:r>
              <a:rPr lang="en-US" sz="4800" dirty="0" smtClean="0">
                <a:latin typeface="Candara" panose="020E0502030303020204" pitchFamily="34" charset="0"/>
              </a:rPr>
              <a:t> Surprise</a:t>
            </a:r>
            <a:endParaRPr lang="en-US" sz="4800" dirty="0">
              <a:latin typeface="Candara" panose="020E0502030303020204" pitchFamily="34" charset="0"/>
            </a:endParaRPr>
          </a:p>
        </p:txBody>
      </p:sp>
      <p:sp>
        <p:nvSpPr>
          <p:cNvPr id="5" name="Rectangle 4"/>
          <p:cNvSpPr/>
          <p:nvPr/>
        </p:nvSpPr>
        <p:spPr>
          <a:xfrm>
            <a:off x="729626" y="995142"/>
            <a:ext cx="5735866" cy="769441"/>
          </a:xfrm>
          <a:prstGeom prst="rect">
            <a:avLst/>
          </a:prstGeom>
        </p:spPr>
        <p:txBody>
          <a:bodyPr wrap="none">
            <a:spAutoFit/>
          </a:bodyPr>
          <a:lstStyle/>
          <a:p>
            <a:r>
              <a:rPr lang="en-US" sz="4400" b="1" dirty="0">
                <a:latin typeface="Candara" panose="020E0502030303020204" pitchFamily="34" charset="0"/>
              </a:rPr>
              <a:t>How do we get from…</a:t>
            </a:r>
            <a:endParaRPr lang="en-US" dirty="0">
              <a:latin typeface="Candara" panose="020E0502030303020204" pitchFamily="34" charset="0"/>
            </a:endParaRPr>
          </a:p>
        </p:txBody>
      </p:sp>
    </p:spTree>
    <p:extLst>
      <p:ext uri="{BB962C8B-B14F-4D97-AF65-F5344CB8AC3E}">
        <p14:creationId xmlns:p14="http://schemas.microsoft.com/office/powerpoint/2010/main" val="139018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9626" y="995142"/>
            <a:ext cx="4044697" cy="769441"/>
          </a:xfrm>
          <a:prstGeom prst="rect">
            <a:avLst/>
          </a:prstGeom>
        </p:spPr>
        <p:txBody>
          <a:bodyPr wrap="none">
            <a:spAutoFit/>
          </a:bodyPr>
          <a:lstStyle/>
          <a:p>
            <a:r>
              <a:rPr lang="en-US" sz="4400" b="1" dirty="0" smtClean="0">
                <a:latin typeface="Candara" panose="020E0502030303020204" pitchFamily="34" charset="0"/>
              </a:rPr>
              <a:t>What’s missing?</a:t>
            </a:r>
            <a:endParaRPr lang="en-US" dirty="0">
              <a:latin typeface="Candara" panose="020E0502030303020204" pitchFamily="34" charset="0"/>
            </a:endParaRPr>
          </a:p>
        </p:txBody>
      </p:sp>
      <p:sp>
        <p:nvSpPr>
          <p:cNvPr id="6" name="Rectangle 3"/>
          <p:cNvSpPr>
            <a:spLocks noChangeArrowheads="1"/>
          </p:cNvSpPr>
          <p:nvPr/>
        </p:nvSpPr>
        <p:spPr bwMode="auto">
          <a:xfrm>
            <a:off x="1523603" y="2667000"/>
            <a:ext cx="2894846" cy="914400"/>
          </a:xfrm>
          <a:prstGeom prst="rect">
            <a:avLst/>
          </a:prstGeom>
          <a:solidFill>
            <a:srgbClr val="33CCFF"/>
          </a:solidFill>
          <a:ln w="28575">
            <a:solidFill>
              <a:schemeClr val="tx1"/>
            </a:solidFill>
            <a:miter lim="800000"/>
            <a:headEnd/>
            <a:tailEnd/>
          </a:ln>
        </p:spPr>
        <p:txBody>
          <a:bodyPr wrap="none" lIns="121899" tIns="60949" rIns="121899" bIns="60949" anchor="ctr"/>
          <a:lstStyle/>
          <a:p>
            <a:pPr algn="ctr"/>
            <a:r>
              <a:rPr lang="ja-JP" altLang="en-US" dirty="0">
                <a:latin typeface="Candara" panose="020E0502030303020204" pitchFamily="34" charset="0"/>
              </a:rPr>
              <a:t>“</a:t>
            </a:r>
            <a:r>
              <a:rPr lang="en-US" altLang="ja-JP" dirty="0">
                <a:latin typeface="Candara" panose="020E0502030303020204" pitchFamily="34" charset="0"/>
              </a:rPr>
              <a:t>Rules</a:t>
            </a:r>
            <a:r>
              <a:rPr lang="ja-JP" altLang="en-US" dirty="0">
                <a:latin typeface="Candara" panose="020E0502030303020204" pitchFamily="34" charset="0"/>
              </a:rPr>
              <a:t>”</a:t>
            </a:r>
            <a:endParaRPr lang="en-US" dirty="0">
              <a:latin typeface="Candara" panose="020E0502030303020204" pitchFamily="34" charset="0"/>
            </a:endParaRPr>
          </a:p>
        </p:txBody>
      </p:sp>
      <p:sp>
        <p:nvSpPr>
          <p:cNvPr id="7" name="Rectangle 4"/>
          <p:cNvSpPr>
            <a:spLocks noChangeArrowheads="1"/>
          </p:cNvSpPr>
          <p:nvPr/>
        </p:nvSpPr>
        <p:spPr bwMode="auto">
          <a:xfrm>
            <a:off x="7871949" y="2667000"/>
            <a:ext cx="2894846" cy="914400"/>
          </a:xfrm>
          <a:prstGeom prst="rect">
            <a:avLst/>
          </a:prstGeom>
          <a:solidFill>
            <a:srgbClr val="5B9BD5"/>
          </a:solidFill>
          <a:ln w="28575">
            <a:solidFill>
              <a:schemeClr val="tx1"/>
            </a:solidFill>
            <a:miter lim="800000"/>
            <a:headEnd/>
            <a:tailEnd/>
          </a:ln>
        </p:spPr>
        <p:txBody>
          <a:bodyPr wrap="none" lIns="121899" tIns="60949" rIns="121899" bIns="60949" anchor="ctr"/>
          <a:lstStyle/>
          <a:p>
            <a:pPr algn="ctr"/>
            <a:r>
              <a:rPr lang="ja-JP" altLang="en-US" dirty="0">
                <a:latin typeface="Candara" panose="020E0502030303020204" pitchFamily="34" charset="0"/>
              </a:rPr>
              <a:t>“</a:t>
            </a:r>
            <a:r>
              <a:rPr lang="en-US" altLang="ja-JP" dirty="0">
                <a:latin typeface="Candara" panose="020E0502030303020204" pitchFamily="34" charset="0"/>
              </a:rPr>
              <a:t>Fun</a:t>
            </a:r>
            <a:r>
              <a:rPr lang="ja-JP" altLang="en-US" dirty="0">
                <a:latin typeface="Candara" panose="020E0502030303020204" pitchFamily="34" charset="0"/>
              </a:rPr>
              <a:t>”</a:t>
            </a:r>
            <a:endParaRPr lang="en-US" dirty="0">
              <a:latin typeface="Candara" panose="020E0502030303020204" pitchFamily="34" charset="0"/>
            </a:endParaRPr>
          </a:p>
        </p:txBody>
      </p:sp>
    </p:spTree>
    <p:extLst>
      <p:ext uri="{BB962C8B-B14F-4D97-AF65-F5344CB8AC3E}">
        <p14:creationId xmlns:p14="http://schemas.microsoft.com/office/powerpoint/2010/main" val="3924229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9626" y="995142"/>
            <a:ext cx="4269117" cy="769441"/>
          </a:xfrm>
          <a:prstGeom prst="rect">
            <a:avLst/>
          </a:prstGeom>
        </p:spPr>
        <p:txBody>
          <a:bodyPr wrap="none">
            <a:spAutoFit/>
          </a:bodyPr>
          <a:lstStyle/>
          <a:p>
            <a:r>
              <a:rPr lang="en-US" sz="4400" b="1" dirty="0" smtClean="0">
                <a:latin typeface="Candara" panose="020E0502030303020204" pitchFamily="34" charset="0"/>
              </a:rPr>
              <a:t>The causal link…</a:t>
            </a:r>
            <a:endParaRPr lang="en-US" dirty="0">
              <a:latin typeface="Candara" panose="020E0502030303020204" pitchFamily="34" charset="0"/>
            </a:endParaRPr>
          </a:p>
        </p:txBody>
      </p:sp>
      <p:sp>
        <p:nvSpPr>
          <p:cNvPr id="9" name="Rectangle 3"/>
          <p:cNvSpPr>
            <a:spLocks noChangeArrowheads="1"/>
          </p:cNvSpPr>
          <p:nvPr/>
        </p:nvSpPr>
        <p:spPr bwMode="auto">
          <a:xfrm>
            <a:off x="1523603" y="2667000"/>
            <a:ext cx="2894846" cy="914400"/>
          </a:xfrm>
          <a:prstGeom prst="rect">
            <a:avLst/>
          </a:prstGeom>
          <a:solidFill>
            <a:srgbClr val="33CCFF"/>
          </a:solidFill>
          <a:ln w="28575">
            <a:solidFill>
              <a:schemeClr val="tx1"/>
            </a:solidFill>
            <a:miter lim="800000"/>
            <a:headEnd/>
            <a:tailEnd/>
          </a:ln>
        </p:spPr>
        <p:txBody>
          <a:bodyPr wrap="none" lIns="121899" tIns="60949" rIns="121899" bIns="60949" anchor="ctr"/>
          <a:lstStyle/>
          <a:p>
            <a:pPr algn="ctr"/>
            <a:r>
              <a:rPr lang="ja-JP" altLang="en-US" dirty="0">
                <a:latin typeface="Candara" panose="020E0502030303020204" pitchFamily="34" charset="0"/>
              </a:rPr>
              <a:t>“</a:t>
            </a:r>
            <a:r>
              <a:rPr lang="en-US" altLang="ja-JP" dirty="0">
                <a:latin typeface="Candara" panose="020E0502030303020204" pitchFamily="34" charset="0"/>
              </a:rPr>
              <a:t>Rules</a:t>
            </a:r>
            <a:r>
              <a:rPr lang="ja-JP" altLang="en-US" dirty="0">
                <a:latin typeface="Candara" panose="020E0502030303020204" pitchFamily="34" charset="0"/>
              </a:rPr>
              <a:t>”</a:t>
            </a:r>
            <a:endParaRPr lang="en-US" dirty="0">
              <a:latin typeface="Candara" panose="020E0502030303020204" pitchFamily="34" charset="0"/>
            </a:endParaRPr>
          </a:p>
        </p:txBody>
      </p:sp>
      <p:sp>
        <p:nvSpPr>
          <p:cNvPr id="10" name="Rectangle 4"/>
          <p:cNvSpPr>
            <a:spLocks noChangeArrowheads="1"/>
          </p:cNvSpPr>
          <p:nvPr/>
        </p:nvSpPr>
        <p:spPr bwMode="auto">
          <a:xfrm>
            <a:off x="7871949" y="2667000"/>
            <a:ext cx="2894846" cy="914400"/>
          </a:xfrm>
          <a:prstGeom prst="rect">
            <a:avLst/>
          </a:prstGeom>
          <a:solidFill>
            <a:schemeClr val="accent1"/>
          </a:solidFill>
          <a:ln w="28575">
            <a:solidFill>
              <a:schemeClr val="tx1"/>
            </a:solidFill>
            <a:miter lim="800000"/>
            <a:headEnd/>
            <a:tailEnd/>
          </a:ln>
        </p:spPr>
        <p:txBody>
          <a:bodyPr wrap="none" lIns="121899" tIns="60949" rIns="121899" bIns="60949" anchor="ctr"/>
          <a:lstStyle/>
          <a:p>
            <a:pPr algn="ctr"/>
            <a:r>
              <a:rPr lang="ja-JP" altLang="en-US" dirty="0">
                <a:latin typeface="Candara" panose="020E0502030303020204" pitchFamily="34" charset="0"/>
              </a:rPr>
              <a:t>“</a:t>
            </a:r>
            <a:r>
              <a:rPr lang="en-US" altLang="ja-JP" dirty="0">
                <a:latin typeface="Candara" panose="020E0502030303020204" pitchFamily="34" charset="0"/>
              </a:rPr>
              <a:t>Fun</a:t>
            </a:r>
            <a:r>
              <a:rPr lang="ja-JP" altLang="en-US" dirty="0">
                <a:latin typeface="Candara" panose="020E0502030303020204" pitchFamily="34" charset="0"/>
              </a:rPr>
              <a:t>”</a:t>
            </a:r>
            <a:endParaRPr lang="en-US" dirty="0">
              <a:latin typeface="Candara" panose="020E0502030303020204" pitchFamily="34" charset="0"/>
            </a:endParaRPr>
          </a:p>
        </p:txBody>
      </p:sp>
      <p:cxnSp>
        <p:nvCxnSpPr>
          <p:cNvPr id="11" name="AutoShape 6"/>
          <p:cNvCxnSpPr>
            <a:cxnSpLocks noChangeShapeType="1"/>
            <a:stCxn id="9" idx="3"/>
          </p:cNvCxnSpPr>
          <p:nvPr/>
        </p:nvCxnSpPr>
        <p:spPr bwMode="auto">
          <a:xfrm>
            <a:off x="4435378" y="3124200"/>
            <a:ext cx="245469" cy="0"/>
          </a:xfrm>
          <a:prstGeom prst="straightConnector1">
            <a:avLst/>
          </a:prstGeom>
          <a:noFill/>
          <a:ln w="38100">
            <a:solidFill>
              <a:schemeClr val="tx1"/>
            </a:solidFill>
            <a:round/>
            <a:headEnd/>
            <a:tailEnd type="triangle" w="lg" len="med"/>
          </a:ln>
        </p:spPr>
      </p:cxnSp>
      <p:cxnSp>
        <p:nvCxnSpPr>
          <p:cNvPr id="12" name="AutoShape 7"/>
          <p:cNvCxnSpPr>
            <a:cxnSpLocks noChangeShapeType="1"/>
            <a:endCxn id="10" idx="1"/>
          </p:cNvCxnSpPr>
          <p:nvPr/>
        </p:nvCxnSpPr>
        <p:spPr bwMode="auto">
          <a:xfrm>
            <a:off x="7609551" y="3124200"/>
            <a:ext cx="245469" cy="0"/>
          </a:xfrm>
          <a:prstGeom prst="straightConnector1">
            <a:avLst/>
          </a:prstGeom>
          <a:noFill/>
          <a:ln w="38100">
            <a:solidFill>
              <a:schemeClr val="tx1"/>
            </a:solidFill>
            <a:round/>
            <a:headEnd/>
            <a:tailEnd type="triangle" w="lg" len="med"/>
          </a:ln>
        </p:spPr>
      </p:cxnSp>
      <p:sp>
        <p:nvSpPr>
          <p:cNvPr id="13" name="Rectangle 5"/>
          <p:cNvSpPr>
            <a:spLocks noChangeArrowheads="1"/>
          </p:cNvSpPr>
          <p:nvPr/>
        </p:nvSpPr>
        <p:spPr bwMode="auto">
          <a:xfrm>
            <a:off x="4697776" y="2667000"/>
            <a:ext cx="2894846" cy="914400"/>
          </a:xfrm>
          <a:prstGeom prst="rect">
            <a:avLst/>
          </a:prstGeom>
          <a:solidFill>
            <a:srgbClr val="FFCC00"/>
          </a:solidFill>
          <a:ln w="28575">
            <a:solidFill>
              <a:schemeClr val="tx1"/>
            </a:solidFill>
            <a:miter lim="800000"/>
            <a:headEnd/>
            <a:tailEnd/>
          </a:ln>
        </p:spPr>
        <p:txBody>
          <a:bodyPr wrap="none" lIns="121899" tIns="60949" rIns="121899" bIns="60949" anchor="ctr"/>
          <a:lstStyle/>
          <a:p>
            <a:pPr algn="ctr">
              <a:lnSpc>
                <a:spcPct val="80000"/>
              </a:lnSpc>
            </a:pPr>
            <a:r>
              <a:rPr lang="ja-JP" altLang="en-US" dirty="0">
                <a:latin typeface="Candara" panose="020E0502030303020204" pitchFamily="34" charset="0"/>
              </a:rPr>
              <a:t>“</a:t>
            </a:r>
            <a:r>
              <a:rPr lang="en-US" altLang="ja-JP" dirty="0">
                <a:latin typeface="Candara" panose="020E0502030303020204" pitchFamily="34" charset="0"/>
              </a:rPr>
              <a:t>Activity</a:t>
            </a:r>
            <a:r>
              <a:rPr lang="ja-JP" altLang="en-US" dirty="0">
                <a:latin typeface="Candara" panose="020E0502030303020204" pitchFamily="34" charset="0"/>
              </a:rPr>
              <a:t>”</a:t>
            </a:r>
            <a:endParaRPr lang="en-US" dirty="0">
              <a:latin typeface="Candara" panose="020E0502030303020204" pitchFamily="34" charset="0"/>
            </a:endParaRPr>
          </a:p>
        </p:txBody>
      </p:sp>
      <p:sp>
        <p:nvSpPr>
          <p:cNvPr id="14" name="Rectangle 2"/>
          <p:cNvSpPr txBox="1">
            <a:spLocks noChangeArrowheads="1"/>
          </p:cNvSpPr>
          <p:nvPr/>
        </p:nvSpPr>
        <p:spPr>
          <a:xfrm>
            <a:off x="888986" y="5478720"/>
            <a:ext cx="10512425" cy="75682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2800" b="0" i="1" dirty="0" smtClean="0">
                <a:effectLst/>
              </a:rPr>
              <a:t>This is what sets games apart from other forms of entertainment</a:t>
            </a:r>
            <a:endParaRPr lang="en-US" sz="2800" b="0" i="1" dirty="0">
              <a:effectLst/>
            </a:endParaRPr>
          </a:p>
        </p:txBody>
      </p:sp>
    </p:spTree>
    <p:extLst>
      <p:ext uri="{BB962C8B-B14F-4D97-AF65-F5344CB8AC3E}">
        <p14:creationId xmlns:p14="http://schemas.microsoft.com/office/powerpoint/2010/main" val="1291606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38200" y="1027906"/>
            <a:ext cx="10512425" cy="756827"/>
          </a:xfrm>
        </p:spPr>
        <p:txBody>
          <a:bodyPr/>
          <a:lstStyle/>
          <a:p>
            <a:r>
              <a:rPr lang="en-US" sz="4800" b="1" dirty="0" smtClean="0">
                <a:effectLst>
                  <a:outerShdw blurRad="38100" dist="38100" dir="2700000" algn="tl">
                    <a:srgbClr val="000000">
                      <a:alpha val="43137"/>
                    </a:srgbClr>
                  </a:outerShdw>
                </a:effectLst>
              </a:rPr>
              <a:t>The MDA Framework</a:t>
            </a:r>
            <a:endParaRPr lang="en-US" sz="4800" b="1" dirty="0">
              <a:effectLst>
                <a:outerShdw blurRad="38100" dist="38100" dir="2700000" algn="tl">
                  <a:srgbClr val="000000">
                    <a:alpha val="43137"/>
                  </a:srgbClr>
                </a:outerShdw>
              </a:effectLst>
            </a:endParaRPr>
          </a:p>
        </p:txBody>
      </p:sp>
      <p:grpSp>
        <p:nvGrpSpPr>
          <p:cNvPr id="3" name="Group 3"/>
          <p:cNvGrpSpPr>
            <a:grpSpLocks/>
          </p:cNvGrpSpPr>
          <p:nvPr/>
        </p:nvGrpSpPr>
        <p:grpSpPr bwMode="auto">
          <a:xfrm>
            <a:off x="1523603" y="2667000"/>
            <a:ext cx="9243192" cy="2057400"/>
            <a:chOff x="528" y="1680"/>
            <a:chExt cx="4752" cy="1296"/>
          </a:xfrm>
        </p:grpSpPr>
        <p:cxnSp>
          <p:nvCxnSpPr>
            <p:cNvPr id="4" name="AutoShape 4"/>
            <p:cNvCxnSpPr>
              <a:cxnSpLocks noChangeShapeType="1"/>
              <a:stCxn id="6" idx="3"/>
              <a:endCxn id="7" idx="1"/>
            </p:cNvCxnSpPr>
            <p:nvPr/>
          </p:nvCxnSpPr>
          <p:spPr bwMode="auto">
            <a:xfrm>
              <a:off x="2025" y="2328"/>
              <a:ext cx="126" cy="0"/>
            </a:xfrm>
            <a:prstGeom prst="straightConnector1">
              <a:avLst/>
            </a:prstGeom>
            <a:noFill/>
            <a:ln w="38100">
              <a:solidFill>
                <a:srgbClr val="1F497D"/>
              </a:solidFill>
              <a:round/>
              <a:headEnd/>
              <a:tailEnd type="triangle" w="lg" len="med"/>
            </a:ln>
          </p:spPr>
        </p:cxnSp>
        <p:cxnSp>
          <p:nvCxnSpPr>
            <p:cNvPr id="5" name="AutoShape 5"/>
            <p:cNvCxnSpPr>
              <a:cxnSpLocks noChangeShapeType="1"/>
              <a:stCxn id="7" idx="3"/>
              <a:endCxn id="8" idx="1"/>
            </p:cNvCxnSpPr>
            <p:nvPr/>
          </p:nvCxnSpPr>
          <p:spPr bwMode="auto">
            <a:xfrm>
              <a:off x="3657" y="2328"/>
              <a:ext cx="126" cy="0"/>
            </a:xfrm>
            <a:prstGeom prst="straightConnector1">
              <a:avLst/>
            </a:prstGeom>
            <a:noFill/>
            <a:ln w="38100">
              <a:solidFill>
                <a:srgbClr val="1F497D"/>
              </a:solidFill>
              <a:round/>
              <a:headEnd/>
              <a:tailEnd type="triangle" w="lg" len="med"/>
            </a:ln>
          </p:spPr>
        </p:cxnSp>
        <p:sp>
          <p:nvSpPr>
            <p:cNvPr id="6" name="Rectangle 6"/>
            <p:cNvSpPr>
              <a:spLocks noChangeArrowheads="1"/>
            </p:cNvSpPr>
            <p:nvPr/>
          </p:nvSpPr>
          <p:spPr bwMode="auto">
            <a:xfrm>
              <a:off x="528" y="1680"/>
              <a:ext cx="1488" cy="1296"/>
            </a:xfrm>
            <a:prstGeom prst="rect">
              <a:avLst/>
            </a:prstGeom>
            <a:solidFill>
              <a:srgbClr val="33CCFF"/>
            </a:solidFill>
            <a:ln w="28575">
              <a:solidFill>
                <a:srgbClr val="1F497D"/>
              </a:solidFill>
              <a:miter lim="800000"/>
              <a:headEnd/>
              <a:tailEnd/>
            </a:ln>
          </p:spPr>
          <p:txBody>
            <a:bodyPr wrap="none" anchor="ctr"/>
            <a:lstStyle/>
            <a:p>
              <a:pPr algn="ctr"/>
              <a:r>
                <a:rPr lang="en-US" dirty="0">
                  <a:latin typeface="Candara" panose="020E0502030303020204" pitchFamily="34" charset="0"/>
                </a:rPr>
                <a:t>Mechanics</a:t>
              </a:r>
            </a:p>
          </p:txBody>
        </p:sp>
        <p:sp>
          <p:nvSpPr>
            <p:cNvPr id="7" name="Rectangle 7"/>
            <p:cNvSpPr>
              <a:spLocks noChangeArrowheads="1"/>
            </p:cNvSpPr>
            <p:nvPr/>
          </p:nvSpPr>
          <p:spPr bwMode="auto">
            <a:xfrm>
              <a:off x="2160" y="1680"/>
              <a:ext cx="1488" cy="1296"/>
            </a:xfrm>
            <a:prstGeom prst="rect">
              <a:avLst/>
            </a:prstGeom>
            <a:solidFill>
              <a:srgbClr val="FFCC00"/>
            </a:solidFill>
            <a:ln w="28575">
              <a:solidFill>
                <a:srgbClr val="1F497D"/>
              </a:solidFill>
              <a:miter lim="800000"/>
              <a:headEnd/>
              <a:tailEnd/>
            </a:ln>
          </p:spPr>
          <p:txBody>
            <a:bodyPr wrap="none" anchor="ctr"/>
            <a:lstStyle/>
            <a:p>
              <a:pPr algn="ctr">
                <a:lnSpc>
                  <a:spcPct val="80000"/>
                </a:lnSpc>
              </a:pPr>
              <a:r>
                <a:rPr lang="en-US" dirty="0">
                  <a:latin typeface="Candara" panose="020E0502030303020204" pitchFamily="34" charset="0"/>
                </a:rPr>
                <a:t>Dynamics</a:t>
              </a:r>
            </a:p>
          </p:txBody>
        </p:sp>
        <p:sp>
          <p:nvSpPr>
            <p:cNvPr id="8" name="Rectangle 8"/>
            <p:cNvSpPr>
              <a:spLocks noChangeArrowheads="1"/>
            </p:cNvSpPr>
            <p:nvPr/>
          </p:nvSpPr>
          <p:spPr bwMode="auto">
            <a:xfrm>
              <a:off x="3792" y="1680"/>
              <a:ext cx="1488" cy="1296"/>
            </a:xfrm>
            <a:prstGeom prst="rect">
              <a:avLst/>
            </a:prstGeom>
            <a:solidFill>
              <a:schemeClr val="accent1"/>
            </a:solidFill>
            <a:ln w="28575">
              <a:solidFill>
                <a:srgbClr val="1F497D"/>
              </a:solidFill>
              <a:miter lim="800000"/>
              <a:headEnd/>
              <a:tailEnd/>
            </a:ln>
          </p:spPr>
          <p:txBody>
            <a:bodyPr wrap="none" anchor="ctr"/>
            <a:lstStyle/>
            <a:p>
              <a:pPr algn="ctr"/>
              <a:r>
                <a:rPr lang="en-US" dirty="0">
                  <a:latin typeface="Candara" panose="020E0502030303020204" pitchFamily="34" charset="0"/>
                </a:rPr>
                <a:t>Aesthetics</a:t>
              </a:r>
            </a:p>
          </p:txBody>
        </p:sp>
      </p:grpSp>
    </p:spTree>
    <p:extLst>
      <p:ext uri="{BB962C8B-B14F-4D97-AF65-F5344CB8AC3E}">
        <p14:creationId xmlns:p14="http://schemas.microsoft.com/office/powerpoint/2010/main" val="694076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38200" y="1027906"/>
            <a:ext cx="10512425" cy="756827"/>
          </a:xfrm>
        </p:spPr>
        <p:txBody>
          <a:bodyPr/>
          <a:lstStyle/>
          <a:p>
            <a:r>
              <a:rPr lang="en-US" sz="4800" b="1" dirty="0" smtClean="0">
                <a:effectLst>
                  <a:outerShdw blurRad="38100" dist="38100" dir="2700000" algn="tl">
                    <a:srgbClr val="000000">
                      <a:alpha val="43137"/>
                    </a:srgbClr>
                  </a:outerShdw>
                </a:effectLst>
              </a:rPr>
              <a:t>Mechanics</a:t>
            </a:r>
            <a:endParaRPr lang="en-US" sz="4800" b="1" dirty="0">
              <a:effectLst>
                <a:outerShdw blurRad="38100" dist="38100" dir="2700000" algn="tl">
                  <a:srgbClr val="000000">
                    <a:alpha val="43137"/>
                  </a:srgbClr>
                </a:outerShdw>
              </a:effectLst>
            </a:endParaRPr>
          </a:p>
        </p:txBody>
      </p:sp>
      <p:sp>
        <p:nvSpPr>
          <p:cNvPr id="3" name="Rectangle 2"/>
          <p:cNvSpPr txBox="1">
            <a:spLocks noChangeArrowheads="1"/>
          </p:cNvSpPr>
          <p:nvPr/>
        </p:nvSpPr>
        <p:spPr>
          <a:xfrm>
            <a:off x="838200" y="1898238"/>
            <a:ext cx="10512425" cy="75682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sz="3600" b="0" i="1" dirty="0" smtClean="0">
                <a:effectLst/>
              </a:rPr>
              <a:t>The concepts and materials that create systems</a:t>
            </a:r>
            <a:endParaRPr lang="en-US" sz="3600" b="0" i="1" dirty="0">
              <a:effectLst/>
            </a:endParaRPr>
          </a:p>
        </p:txBody>
      </p:sp>
      <p:sp>
        <p:nvSpPr>
          <p:cNvPr id="4" name="Rectangle 3"/>
          <p:cNvSpPr txBox="1">
            <a:spLocks noChangeArrowheads="1"/>
          </p:cNvSpPr>
          <p:nvPr/>
        </p:nvSpPr>
        <p:spPr>
          <a:xfrm>
            <a:off x="1389229" y="2764321"/>
            <a:ext cx="9881026" cy="3261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50000"/>
              </a:lnSpc>
              <a:spcAft>
                <a:spcPts val="0"/>
              </a:spcAft>
              <a:buClr>
                <a:srgbClr val="33CCFF"/>
              </a:buClr>
              <a:buSzPct val="110000"/>
            </a:pPr>
            <a:r>
              <a:rPr lang="en-US" sz="4000" dirty="0" smtClean="0">
                <a:latin typeface="Candara" panose="020E0502030303020204" pitchFamily="34" charset="0"/>
              </a:rPr>
              <a:t>Everything you need to play</a:t>
            </a:r>
          </a:p>
          <a:p>
            <a:pPr lvl="1" fontAlgn="auto">
              <a:lnSpc>
                <a:spcPct val="150000"/>
              </a:lnSpc>
              <a:spcAft>
                <a:spcPts val="0"/>
              </a:spcAft>
              <a:buClr>
                <a:srgbClr val="33CCFF"/>
              </a:buClr>
              <a:buSzPct val="110000"/>
            </a:pPr>
            <a:r>
              <a:rPr lang="en-US" sz="4000" dirty="0" smtClean="0">
                <a:latin typeface="Candara" panose="020E0502030303020204" pitchFamily="34" charset="0"/>
              </a:rPr>
              <a:t>Rules describing objects and interactions</a:t>
            </a:r>
          </a:p>
          <a:p>
            <a:pPr lvl="1" fontAlgn="auto">
              <a:lnSpc>
                <a:spcPct val="150000"/>
              </a:lnSpc>
              <a:spcAft>
                <a:spcPts val="0"/>
              </a:spcAft>
              <a:buClr>
                <a:srgbClr val="33CCFF"/>
              </a:buClr>
              <a:buSzPct val="110000"/>
            </a:pPr>
            <a:r>
              <a:rPr lang="en-US" sz="4000" dirty="0" smtClean="0">
                <a:latin typeface="Candara" panose="020E0502030303020204" pitchFamily="34" charset="0"/>
              </a:rPr>
              <a:t>Assembled into higher level systems</a:t>
            </a:r>
            <a:endParaRPr lang="en-US" sz="4000" dirty="0">
              <a:latin typeface="Candara" panose="020E0502030303020204" pitchFamily="34" charset="0"/>
            </a:endParaRPr>
          </a:p>
        </p:txBody>
      </p:sp>
    </p:spTree>
    <p:extLst>
      <p:ext uri="{BB962C8B-B14F-4D97-AF65-F5344CB8AC3E}">
        <p14:creationId xmlns:p14="http://schemas.microsoft.com/office/powerpoint/2010/main" val="263213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38200" y="1027906"/>
            <a:ext cx="10512425" cy="756827"/>
          </a:xfrm>
        </p:spPr>
        <p:txBody>
          <a:bodyPr/>
          <a:lstStyle/>
          <a:p>
            <a:r>
              <a:rPr lang="en-US" sz="4800" b="1" dirty="0" smtClean="0">
                <a:effectLst>
                  <a:outerShdw blurRad="38100" dist="38100" dir="2700000" algn="tl">
                    <a:srgbClr val="000000">
                      <a:alpha val="43137"/>
                    </a:srgbClr>
                  </a:outerShdw>
                </a:effectLst>
              </a:rPr>
              <a:t>Dynamics</a:t>
            </a:r>
            <a:endParaRPr lang="en-US" sz="4800" b="1" dirty="0">
              <a:effectLst>
                <a:outerShdw blurRad="38100" dist="38100" dir="2700000" algn="tl">
                  <a:srgbClr val="000000">
                    <a:alpha val="43137"/>
                  </a:srgbClr>
                </a:outerShdw>
              </a:effectLst>
            </a:endParaRPr>
          </a:p>
        </p:txBody>
      </p:sp>
      <p:sp>
        <p:nvSpPr>
          <p:cNvPr id="3" name="Rectangle 2"/>
          <p:cNvSpPr txBox="1">
            <a:spLocks noChangeArrowheads="1"/>
          </p:cNvSpPr>
          <p:nvPr/>
        </p:nvSpPr>
        <p:spPr>
          <a:xfrm>
            <a:off x="838200" y="1898238"/>
            <a:ext cx="10512425" cy="75682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sz="3600" b="0" i="1" dirty="0" smtClean="0">
                <a:effectLst/>
              </a:rPr>
              <a:t>The run-time behavior of the game-as-system</a:t>
            </a:r>
            <a:endParaRPr lang="en-US" sz="3600" b="0" i="1" dirty="0">
              <a:effectLst/>
            </a:endParaRPr>
          </a:p>
        </p:txBody>
      </p:sp>
      <p:sp>
        <p:nvSpPr>
          <p:cNvPr id="4" name="Rectangle 3"/>
          <p:cNvSpPr txBox="1">
            <a:spLocks noChangeArrowheads="1"/>
          </p:cNvSpPr>
          <p:nvPr/>
        </p:nvSpPr>
        <p:spPr>
          <a:xfrm>
            <a:off x="1389229" y="2764321"/>
            <a:ext cx="9881026" cy="3261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50000"/>
              </a:lnSpc>
              <a:spcAft>
                <a:spcPts val="0"/>
              </a:spcAft>
              <a:buClr>
                <a:srgbClr val="FFCC00"/>
              </a:buClr>
              <a:buSzPct val="110000"/>
            </a:pPr>
            <a:r>
              <a:rPr lang="en-US" sz="4000" dirty="0" smtClean="0">
                <a:latin typeface="Candara" panose="020E0502030303020204" pitchFamily="34" charset="0"/>
              </a:rPr>
              <a:t>Gameplay</a:t>
            </a:r>
          </a:p>
          <a:p>
            <a:pPr lvl="1" fontAlgn="auto">
              <a:lnSpc>
                <a:spcPct val="150000"/>
              </a:lnSpc>
              <a:spcAft>
                <a:spcPts val="0"/>
              </a:spcAft>
              <a:buClr>
                <a:srgbClr val="FFCC00"/>
              </a:buClr>
              <a:buSzPct val="110000"/>
            </a:pPr>
            <a:r>
              <a:rPr lang="en-US" sz="4000" dirty="0" smtClean="0">
                <a:latin typeface="Candara" panose="020E0502030303020204" pitchFamily="34" charset="0"/>
              </a:rPr>
              <a:t>The system in motion</a:t>
            </a:r>
          </a:p>
          <a:p>
            <a:pPr lvl="1" fontAlgn="auto">
              <a:lnSpc>
                <a:spcPct val="150000"/>
              </a:lnSpc>
              <a:spcAft>
                <a:spcPts val="0"/>
              </a:spcAft>
              <a:buClr>
                <a:srgbClr val="FFCC00"/>
              </a:buClr>
              <a:buSzPct val="110000"/>
            </a:pPr>
            <a:r>
              <a:rPr lang="en-US" sz="4000" dirty="0" smtClean="0">
                <a:latin typeface="Candara" panose="020E0502030303020204" pitchFamily="34" charset="0"/>
              </a:rPr>
              <a:t>Events that occur while playing</a:t>
            </a:r>
            <a:endParaRPr lang="en-US" sz="4000" dirty="0">
              <a:latin typeface="Candara" panose="020E0502030303020204" pitchFamily="34" charset="0"/>
            </a:endParaRPr>
          </a:p>
        </p:txBody>
      </p:sp>
    </p:spTree>
    <p:extLst>
      <p:ext uri="{BB962C8B-B14F-4D97-AF65-F5344CB8AC3E}">
        <p14:creationId xmlns:p14="http://schemas.microsoft.com/office/powerpoint/2010/main" val="323026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38200" y="1027906"/>
            <a:ext cx="10512425" cy="756827"/>
          </a:xfrm>
        </p:spPr>
        <p:txBody>
          <a:bodyPr/>
          <a:lstStyle/>
          <a:p>
            <a:r>
              <a:rPr lang="en-US" sz="4800" b="1" dirty="0" smtClean="0">
                <a:effectLst>
                  <a:outerShdw blurRad="38100" dist="38100" dir="2700000" algn="tl">
                    <a:srgbClr val="000000">
                      <a:alpha val="43137"/>
                    </a:srgbClr>
                  </a:outerShdw>
                </a:effectLst>
              </a:rPr>
              <a:t>Aesthetics</a:t>
            </a:r>
            <a:endParaRPr lang="en-US" sz="4800" b="1" dirty="0">
              <a:effectLst>
                <a:outerShdw blurRad="38100" dist="38100" dir="2700000" algn="tl">
                  <a:srgbClr val="000000">
                    <a:alpha val="43137"/>
                  </a:srgbClr>
                </a:outerShdw>
              </a:effectLst>
            </a:endParaRPr>
          </a:p>
        </p:txBody>
      </p:sp>
      <p:sp>
        <p:nvSpPr>
          <p:cNvPr id="7" name="Rectangle 2"/>
          <p:cNvSpPr txBox="1">
            <a:spLocks noChangeArrowheads="1"/>
          </p:cNvSpPr>
          <p:nvPr/>
        </p:nvSpPr>
        <p:spPr>
          <a:xfrm>
            <a:off x="838200" y="1898238"/>
            <a:ext cx="10512425" cy="75682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sz="3600" b="0" i="1" dirty="0" smtClean="0">
                <a:effectLst/>
              </a:rPr>
              <a:t>The emotional player experience of the game</a:t>
            </a:r>
            <a:endParaRPr lang="en-US" sz="3600" b="0" i="1" dirty="0">
              <a:effectLst/>
            </a:endParaRPr>
          </a:p>
        </p:txBody>
      </p:sp>
      <p:sp>
        <p:nvSpPr>
          <p:cNvPr id="8" name="Rectangle 3"/>
          <p:cNvSpPr txBox="1">
            <a:spLocks noChangeArrowheads="1"/>
          </p:cNvSpPr>
          <p:nvPr/>
        </p:nvSpPr>
        <p:spPr>
          <a:xfrm>
            <a:off x="1389229" y="2764321"/>
            <a:ext cx="9881026" cy="3261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50000"/>
              </a:lnSpc>
              <a:spcAft>
                <a:spcPts val="0"/>
              </a:spcAft>
              <a:buClr>
                <a:srgbClr val="5B9BD5"/>
              </a:buClr>
              <a:buSzPct val="110000"/>
            </a:pPr>
            <a:r>
              <a:rPr lang="en-US" sz="4000" dirty="0" smtClean="0">
                <a:latin typeface="Candara" panose="020E0502030303020204" pitchFamily="34" charset="0"/>
              </a:rPr>
              <a:t>How players feel while playing</a:t>
            </a:r>
          </a:p>
          <a:p>
            <a:pPr lvl="1" fontAlgn="auto">
              <a:lnSpc>
                <a:spcPct val="150000"/>
              </a:lnSpc>
              <a:spcAft>
                <a:spcPts val="0"/>
              </a:spcAft>
              <a:buClr>
                <a:srgbClr val="5B9BD5"/>
              </a:buClr>
              <a:buSzPct val="110000"/>
            </a:pPr>
            <a:r>
              <a:rPr lang="en-US" sz="4000" dirty="0" smtClean="0">
                <a:latin typeface="Candara" panose="020E0502030303020204" pitchFamily="34" charset="0"/>
              </a:rPr>
              <a:t>Not only visual or sensory qualities</a:t>
            </a:r>
          </a:p>
          <a:p>
            <a:pPr lvl="1" fontAlgn="auto">
              <a:lnSpc>
                <a:spcPct val="150000"/>
              </a:lnSpc>
              <a:spcAft>
                <a:spcPts val="0"/>
              </a:spcAft>
              <a:buClr>
                <a:srgbClr val="5B9BD5"/>
              </a:buClr>
              <a:buSzPct val="110000"/>
            </a:pPr>
            <a:r>
              <a:rPr lang="en-US" sz="4000" dirty="0" smtClean="0">
                <a:latin typeface="Candara" panose="020E0502030303020204" pitchFamily="34" charset="0"/>
              </a:rPr>
              <a:t>Cognitive rather than Behavioral</a:t>
            </a:r>
            <a:endParaRPr lang="en-US" sz="4000" dirty="0">
              <a:latin typeface="Candara" panose="020E0502030303020204" pitchFamily="34" charset="0"/>
            </a:endParaRPr>
          </a:p>
        </p:txBody>
      </p:sp>
    </p:spTree>
    <p:extLst>
      <p:ext uri="{BB962C8B-B14F-4D97-AF65-F5344CB8AC3E}">
        <p14:creationId xmlns:p14="http://schemas.microsoft.com/office/powerpoint/2010/main" val="293101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626" y="995142"/>
            <a:ext cx="8061822" cy="769441"/>
          </a:xfrm>
          <a:prstGeom prst="rect">
            <a:avLst/>
          </a:prstGeom>
        </p:spPr>
        <p:txBody>
          <a:bodyPr wrap="none">
            <a:spAutoFit/>
          </a:bodyPr>
          <a:lstStyle/>
          <a:p>
            <a:r>
              <a:rPr lang="en-US" sz="4400" b="1" dirty="0" smtClean="0">
                <a:latin typeface="Candara" panose="020E0502030303020204" pitchFamily="34" charset="0"/>
              </a:rPr>
              <a:t>The Designer/Player relationship</a:t>
            </a:r>
            <a:endParaRPr lang="en-US" dirty="0">
              <a:latin typeface="Candara" panose="020E0502030303020204" pitchFamily="34" charset="0"/>
            </a:endParaRPr>
          </a:p>
        </p:txBody>
      </p:sp>
      <p:sp>
        <p:nvSpPr>
          <p:cNvPr id="3" name="Rectangle 3"/>
          <p:cNvSpPr>
            <a:spLocks noChangeArrowheads="1"/>
          </p:cNvSpPr>
          <p:nvPr/>
        </p:nvSpPr>
        <p:spPr bwMode="auto">
          <a:xfrm>
            <a:off x="9810312" y="2514600"/>
            <a:ext cx="1477049" cy="1600200"/>
          </a:xfrm>
          <a:prstGeom prst="rect">
            <a:avLst/>
          </a:prstGeom>
          <a:noFill/>
          <a:ln w="9525">
            <a:noFill/>
            <a:miter lim="800000"/>
            <a:headEnd/>
            <a:tailEnd/>
          </a:ln>
        </p:spPr>
        <p:txBody>
          <a:bodyPr wrap="none" lIns="121899" tIns="60949" rIns="121899" bIns="60949">
            <a:spAutoFit/>
          </a:bodyPr>
          <a:lstStyle/>
          <a:p>
            <a:r>
              <a:rPr lang="en-US" sz="9600" dirty="0">
                <a:solidFill>
                  <a:srgbClr val="000000"/>
                </a:solidFill>
                <a:latin typeface="Candara" panose="020E0502030303020204" pitchFamily="34" charset="0"/>
                <a:sym typeface="Webdings" pitchFamily="18" charset="2"/>
              </a:rPr>
              <a:t></a:t>
            </a:r>
          </a:p>
        </p:txBody>
      </p:sp>
      <p:sp>
        <p:nvSpPr>
          <p:cNvPr id="4" name="Rectangle 5"/>
          <p:cNvSpPr>
            <a:spLocks noChangeArrowheads="1"/>
          </p:cNvSpPr>
          <p:nvPr/>
        </p:nvSpPr>
        <p:spPr bwMode="auto">
          <a:xfrm>
            <a:off x="711015" y="2616200"/>
            <a:ext cx="1477049" cy="1600200"/>
          </a:xfrm>
          <a:prstGeom prst="rect">
            <a:avLst/>
          </a:prstGeom>
          <a:noFill/>
          <a:ln w="9525">
            <a:noFill/>
            <a:miter lim="800000"/>
            <a:headEnd/>
            <a:tailEnd/>
          </a:ln>
        </p:spPr>
        <p:txBody>
          <a:bodyPr wrap="none" lIns="121899" tIns="60949" rIns="121899" bIns="60949">
            <a:spAutoFit/>
          </a:bodyPr>
          <a:lstStyle/>
          <a:p>
            <a:r>
              <a:rPr lang="en-US" sz="9600" dirty="0">
                <a:solidFill>
                  <a:srgbClr val="000000"/>
                </a:solidFill>
                <a:latin typeface="Candara" panose="020E0502030303020204" pitchFamily="34" charset="0"/>
                <a:sym typeface="Webdings" pitchFamily="18" charset="2"/>
              </a:rPr>
              <a:t></a:t>
            </a:r>
          </a:p>
        </p:txBody>
      </p:sp>
      <p:sp>
        <p:nvSpPr>
          <p:cNvPr id="5" name="Text Box 6"/>
          <p:cNvSpPr txBox="1">
            <a:spLocks noChangeArrowheads="1"/>
          </p:cNvSpPr>
          <p:nvPr/>
        </p:nvSpPr>
        <p:spPr bwMode="auto">
          <a:xfrm>
            <a:off x="711016" y="3937000"/>
            <a:ext cx="1543009" cy="538587"/>
          </a:xfrm>
          <a:prstGeom prst="rect">
            <a:avLst/>
          </a:prstGeom>
          <a:noFill/>
          <a:ln w="9525">
            <a:noFill/>
            <a:miter lim="800000"/>
            <a:headEnd/>
            <a:tailEnd/>
          </a:ln>
        </p:spPr>
        <p:txBody>
          <a:bodyPr wrap="none" lIns="121899" tIns="60949" rIns="121899" bIns="60949">
            <a:spAutoFit/>
          </a:bodyPr>
          <a:lstStyle/>
          <a:p>
            <a:r>
              <a:rPr lang="en-US" sz="2700" dirty="0">
                <a:solidFill>
                  <a:srgbClr val="000000"/>
                </a:solidFill>
                <a:latin typeface="Candara" panose="020E0502030303020204" pitchFamily="34" charset="0"/>
              </a:rPr>
              <a:t>Designer</a:t>
            </a:r>
          </a:p>
        </p:txBody>
      </p:sp>
      <p:sp>
        <p:nvSpPr>
          <p:cNvPr id="6" name="Text Box 7"/>
          <p:cNvSpPr txBox="1">
            <a:spLocks noChangeArrowheads="1"/>
          </p:cNvSpPr>
          <p:nvPr/>
        </p:nvSpPr>
        <p:spPr bwMode="auto">
          <a:xfrm>
            <a:off x="10055781" y="3824817"/>
            <a:ext cx="1147066" cy="538587"/>
          </a:xfrm>
          <a:prstGeom prst="rect">
            <a:avLst/>
          </a:prstGeom>
          <a:noFill/>
          <a:ln w="9525">
            <a:noFill/>
            <a:miter lim="800000"/>
            <a:headEnd/>
            <a:tailEnd/>
          </a:ln>
        </p:spPr>
        <p:txBody>
          <a:bodyPr wrap="none" lIns="121899" tIns="60949" rIns="121899" bIns="60949">
            <a:spAutoFit/>
          </a:bodyPr>
          <a:lstStyle/>
          <a:p>
            <a:r>
              <a:rPr lang="en-US" sz="2700" dirty="0">
                <a:solidFill>
                  <a:srgbClr val="000000"/>
                </a:solidFill>
                <a:latin typeface="Candara" panose="020E0502030303020204" pitchFamily="34" charset="0"/>
              </a:rPr>
              <a:t>Player</a:t>
            </a:r>
          </a:p>
        </p:txBody>
      </p:sp>
      <p:sp>
        <p:nvSpPr>
          <p:cNvPr id="7" name="Rectangle 8"/>
          <p:cNvSpPr>
            <a:spLocks noChangeArrowheads="1"/>
          </p:cNvSpPr>
          <p:nvPr/>
        </p:nvSpPr>
        <p:spPr bwMode="auto">
          <a:xfrm>
            <a:off x="2080143" y="2743200"/>
            <a:ext cx="2247315" cy="1295400"/>
          </a:xfrm>
          <a:prstGeom prst="rect">
            <a:avLst/>
          </a:prstGeom>
          <a:solidFill>
            <a:srgbClr val="33CCFF"/>
          </a:solidFill>
          <a:ln w="28575">
            <a:solidFill>
              <a:schemeClr val="tx1"/>
            </a:solidFill>
            <a:miter lim="800000"/>
            <a:headEnd/>
            <a:tailEnd/>
          </a:ln>
        </p:spPr>
        <p:txBody>
          <a:bodyPr wrap="none" lIns="121899" tIns="60949" rIns="121899" bIns="60949" anchor="ctr"/>
          <a:lstStyle/>
          <a:p>
            <a:pPr algn="ctr"/>
            <a:r>
              <a:rPr lang="en-US" sz="3700" dirty="0">
                <a:latin typeface="Candara" panose="020E0502030303020204" pitchFamily="34" charset="0"/>
              </a:rPr>
              <a:t>Mechanics</a:t>
            </a:r>
          </a:p>
        </p:txBody>
      </p:sp>
      <p:sp>
        <p:nvSpPr>
          <p:cNvPr id="8" name="Rectangle 9"/>
          <p:cNvSpPr>
            <a:spLocks noChangeArrowheads="1"/>
          </p:cNvSpPr>
          <p:nvPr/>
        </p:nvSpPr>
        <p:spPr bwMode="auto">
          <a:xfrm>
            <a:off x="7651874" y="2743200"/>
            <a:ext cx="2247315" cy="1295400"/>
          </a:xfrm>
          <a:prstGeom prst="rect">
            <a:avLst/>
          </a:prstGeom>
          <a:solidFill>
            <a:schemeClr val="accent1"/>
          </a:solidFill>
          <a:ln w="28575">
            <a:solidFill>
              <a:schemeClr val="tx1"/>
            </a:solidFill>
            <a:miter lim="800000"/>
            <a:headEnd/>
            <a:tailEnd/>
          </a:ln>
        </p:spPr>
        <p:txBody>
          <a:bodyPr wrap="none" lIns="121899" tIns="60949" rIns="121899" bIns="60949" anchor="ctr"/>
          <a:lstStyle/>
          <a:p>
            <a:pPr algn="ctr"/>
            <a:r>
              <a:rPr lang="en-US" sz="3700" dirty="0">
                <a:latin typeface="Candara" panose="020E0502030303020204" pitchFamily="34" charset="0"/>
              </a:rPr>
              <a:t>Aesthetics</a:t>
            </a:r>
          </a:p>
        </p:txBody>
      </p:sp>
      <p:sp>
        <p:nvSpPr>
          <p:cNvPr id="9" name="Rectangle 10"/>
          <p:cNvSpPr>
            <a:spLocks noChangeArrowheads="1"/>
          </p:cNvSpPr>
          <p:nvPr/>
        </p:nvSpPr>
        <p:spPr bwMode="auto">
          <a:xfrm>
            <a:off x="4913621" y="2743200"/>
            <a:ext cx="2249431" cy="1295400"/>
          </a:xfrm>
          <a:prstGeom prst="rect">
            <a:avLst/>
          </a:prstGeom>
          <a:solidFill>
            <a:srgbClr val="FFCC00"/>
          </a:solidFill>
          <a:ln w="28575">
            <a:solidFill>
              <a:srgbClr val="1F497D"/>
            </a:solidFill>
            <a:miter lim="800000"/>
            <a:headEnd/>
            <a:tailEnd/>
          </a:ln>
        </p:spPr>
        <p:txBody>
          <a:bodyPr wrap="none" lIns="121899" tIns="60949" rIns="121899" bIns="60949" anchor="ctr"/>
          <a:lstStyle/>
          <a:p>
            <a:pPr algn="ctr"/>
            <a:r>
              <a:rPr lang="en-US" sz="3700" dirty="0">
                <a:latin typeface="Candara" panose="020E0502030303020204" pitchFamily="34" charset="0"/>
              </a:rPr>
              <a:t>Dynamics</a:t>
            </a:r>
          </a:p>
        </p:txBody>
      </p:sp>
      <p:cxnSp>
        <p:nvCxnSpPr>
          <p:cNvPr id="10" name="AutoShape 11"/>
          <p:cNvCxnSpPr>
            <a:cxnSpLocks noChangeShapeType="1"/>
            <a:stCxn id="7" idx="3"/>
            <a:endCxn id="9" idx="1"/>
          </p:cNvCxnSpPr>
          <p:nvPr/>
        </p:nvCxnSpPr>
        <p:spPr bwMode="auto">
          <a:xfrm>
            <a:off x="4346501" y="3390900"/>
            <a:ext cx="550190" cy="0"/>
          </a:xfrm>
          <a:prstGeom prst="straightConnector1">
            <a:avLst/>
          </a:prstGeom>
          <a:noFill/>
          <a:ln w="38100">
            <a:solidFill>
              <a:srgbClr val="1F497D"/>
            </a:solidFill>
            <a:round/>
            <a:headEnd/>
            <a:tailEnd type="triangle" w="lg" len="lg"/>
          </a:ln>
        </p:spPr>
      </p:cxnSp>
      <p:cxnSp>
        <p:nvCxnSpPr>
          <p:cNvPr id="11" name="AutoShape 12"/>
          <p:cNvCxnSpPr>
            <a:cxnSpLocks noChangeShapeType="1"/>
            <a:stCxn id="9" idx="3"/>
            <a:endCxn id="8" idx="1"/>
          </p:cNvCxnSpPr>
          <p:nvPr/>
        </p:nvCxnSpPr>
        <p:spPr bwMode="auto">
          <a:xfrm>
            <a:off x="7182096" y="3390900"/>
            <a:ext cx="450733" cy="0"/>
          </a:xfrm>
          <a:prstGeom prst="straightConnector1">
            <a:avLst/>
          </a:prstGeom>
          <a:noFill/>
          <a:ln w="38100">
            <a:solidFill>
              <a:srgbClr val="1F497D"/>
            </a:solidFill>
            <a:round/>
            <a:headEnd/>
            <a:tailEnd type="triangle" w="lg" len="lg"/>
          </a:ln>
        </p:spPr>
      </p:cxnSp>
    </p:spTree>
    <p:extLst>
      <p:ext uri="{BB962C8B-B14F-4D97-AF65-F5344CB8AC3E}">
        <p14:creationId xmlns:p14="http://schemas.microsoft.com/office/powerpoint/2010/main" val="27385272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9810312" y="2514600"/>
            <a:ext cx="1477049" cy="1600200"/>
          </a:xfrm>
          <a:prstGeom prst="rect">
            <a:avLst/>
          </a:prstGeom>
          <a:noFill/>
          <a:ln w="9525">
            <a:noFill/>
            <a:miter lim="800000"/>
            <a:headEnd/>
            <a:tailEnd/>
          </a:ln>
        </p:spPr>
        <p:txBody>
          <a:bodyPr wrap="none" lIns="121899" tIns="60949" rIns="121899" bIns="60949">
            <a:spAutoFit/>
          </a:bodyPr>
          <a:lstStyle/>
          <a:p>
            <a:r>
              <a:rPr lang="en-US" sz="9600" dirty="0">
                <a:solidFill>
                  <a:srgbClr val="000000"/>
                </a:solidFill>
                <a:latin typeface="Candara" panose="020E0502030303020204" pitchFamily="34" charset="0"/>
                <a:sym typeface="Webdings" pitchFamily="18" charset="2"/>
              </a:rPr>
              <a:t></a:t>
            </a:r>
          </a:p>
        </p:txBody>
      </p:sp>
      <p:sp>
        <p:nvSpPr>
          <p:cNvPr id="3" name="Text Box 7"/>
          <p:cNvSpPr txBox="1">
            <a:spLocks noChangeArrowheads="1"/>
          </p:cNvSpPr>
          <p:nvPr/>
        </p:nvSpPr>
        <p:spPr bwMode="auto">
          <a:xfrm>
            <a:off x="10055781" y="3824817"/>
            <a:ext cx="1147066" cy="538587"/>
          </a:xfrm>
          <a:prstGeom prst="rect">
            <a:avLst/>
          </a:prstGeom>
          <a:noFill/>
          <a:ln w="9525">
            <a:noFill/>
            <a:miter lim="800000"/>
            <a:headEnd/>
            <a:tailEnd/>
          </a:ln>
        </p:spPr>
        <p:txBody>
          <a:bodyPr wrap="none" lIns="121899" tIns="60949" rIns="121899" bIns="60949">
            <a:spAutoFit/>
          </a:bodyPr>
          <a:lstStyle/>
          <a:p>
            <a:r>
              <a:rPr lang="en-US" sz="2700" dirty="0">
                <a:solidFill>
                  <a:srgbClr val="000000"/>
                </a:solidFill>
                <a:latin typeface="Candara" panose="020E0502030303020204" pitchFamily="34" charset="0"/>
              </a:rPr>
              <a:t>Player</a:t>
            </a:r>
          </a:p>
        </p:txBody>
      </p:sp>
      <p:sp>
        <p:nvSpPr>
          <p:cNvPr id="4" name="Rectangle 8"/>
          <p:cNvSpPr>
            <a:spLocks noChangeArrowheads="1"/>
          </p:cNvSpPr>
          <p:nvPr/>
        </p:nvSpPr>
        <p:spPr bwMode="auto">
          <a:xfrm>
            <a:off x="2080143" y="2743200"/>
            <a:ext cx="2247315" cy="1295400"/>
          </a:xfrm>
          <a:prstGeom prst="rect">
            <a:avLst/>
          </a:prstGeom>
          <a:solidFill>
            <a:srgbClr val="33CCFF"/>
          </a:solidFill>
          <a:ln w="28575">
            <a:solidFill>
              <a:schemeClr val="tx1"/>
            </a:solidFill>
            <a:miter lim="800000"/>
            <a:headEnd/>
            <a:tailEnd/>
          </a:ln>
        </p:spPr>
        <p:txBody>
          <a:bodyPr wrap="none" lIns="121899" tIns="60949" rIns="121899" bIns="60949" anchor="ctr"/>
          <a:lstStyle/>
          <a:p>
            <a:pPr algn="ctr"/>
            <a:r>
              <a:rPr lang="en-US" sz="3700" dirty="0">
                <a:latin typeface="Candara" panose="020E0502030303020204" pitchFamily="34" charset="0"/>
              </a:rPr>
              <a:t>Mechanics</a:t>
            </a:r>
          </a:p>
        </p:txBody>
      </p:sp>
      <p:sp>
        <p:nvSpPr>
          <p:cNvPr id="5" name="Rectangle 9"/>
          <p:cNvSpPr>
            <a:spLocks noChangeArrowheads="1"/>
          </p:cNvSpPr>
          <p:nvPr/>
        </p:nvSpPr>
        <p:spPr bwMode="auto">
          <a:xfrm>
            <a:off x="7651874" y="2743200"/>
            <a:ext cx="2247315" cy="1295400"/>
          </a:xfrm>
          <a:prstGeom prst="rect">
            <a:avLst/>
          </a:prstGeom>
          <a:solidFill>
            <a:schemeClr val="accent1"/>
          </a:solidFill>
          <a:ln w="28575">
            <a:solidFill>
              <a:schemeClr val="tx1"/>
            </a:solidFill>
            <a:miter lim="800000"/>
            <a:headEnd/>
            <a:tailEnd/>
          </a:ln>
        </p:spPr>
        <p:txBody>
          <a:bodyPr wrap="none" lIns="121899" tIns="60949" rIns="121899" bIns="60949" anchor="ctr"/>
          <a:lstStyle/>
          <a:p>
            <a:pPr algn="ctr"/>
            <a:r>
              <a:rPr lang="en-US" sz="3700" dirty="0">
                <a:latin typeface="Candara" panose="020E0502030303020204" pitchFamily="34" charset="0"/>
              </a:rPr>
              <a:t>Aesthetics</a:t>
            </a:r>
          </a:p>
        </p:txBody>
      </p:sp>
      <p:sp>
        <p:nvSpPr>
          <p:cNvPr id="6" name="Rectangle 10"/>
          <p:cNvSpPr>
            <a:spLocks noChangeArrowheads="1"/>
          </p:cNvSpPr>
          <p:nvPr/>
        </p:nvSpPr>
        <p:spPr bwMode="auto">
          <a:xfrm>
            <a:off x="4913621" y="2743200"/>
            <a:ext cx="2249431" cy="1295400"/>
          </a:xfrm>
          <a:prstGeom prst="rect">
            <a:avLst/>
          </a:prstGeom>
          <a:solidFill>
            <a:srgbClr val="FFCC00"/>
          </a:solidFill>
          <a:ln w="28575">
            <a:solidFill>
              <a:schemeClr val="tx1"/>
            </a:solidFill>
            <a:miter lim="800000"/>
            <a:headEnd/>
            <a:tailEnd/>
          </a:ln>
        </p:spPr>
        <p:txBody>
          <a:bodyPr wrap="none" lIns="121899" tIns="60949" rIns="121899" bIns="60949" anchor="ctr"/>
          <a:lstStyle/>
          <a:p>
            <a:pPr algn="ctr"/>
            <a:r>
              <a:rPr lang="en-US" sz="3700" dirty="0">
                <a:latin typeface="Candara" panose="020E0502030303020204" pitchFamily="34" charset="0"/>
              </a:rPr>
              <a:t>Dynamics</a:t>
            </a:r>
          </a:p>
        </p:txBody>
      </p:sp>
      <p:sp>
        <p:nvSpPr>
          <p:cNvPr id="7" name="Line 10"/>
          <p:cNvSpPr>
            <a:spLocks noChangeShapeType="1"/>
          </p:cNvSpPr>
          <p:nvPr/>
        </p:nvSpPr>
        <p:spPr bwMode="auto">
          <a:xfrm>
            <a:off x="2243083" y="2895600"/>
            <a:ext cx="8125883" cy="0"/>
          </a:xfrm>
          <a:prstGeom prst="line">
            <a:avLst/>
          </a:prstGeom>
          <a:noFill/>
          <a:ln w="38100">
            <a:solidFill>
              <a:srgbClr val="FF0000"/>
            </a:solidFill>
            <a:prstDash val="sysDot"/>
            <a:round/>
            <a:headEnd/>
            <a:tailEnd type="triangle" w="med" len="med"/>
          </a:ln>
        </p:spPr>
        <p:txBody>
          <a:bodyPr lIns="121899" tIns="60949" rIns="121899" bIns="60949"/>
          <a:lstStyle/>
          <a:p>
            <a:endParaRPr lang="en-US" dirty="0">
              <a:latin typeface="Candara" panose="020E0502030303020204" pitchFamily="34" charset="0"/>
            </a:endParaRPr>
          </a:p>
        </p:txBody>
      </p:sp>
      <p:cxnSp>
        <p:nvCxnSpPr>
          <p:cNvPr id="8" name="AutoShape 11"/>
          <p:cNvCxnSpPr>
            <a:cxnSpLocks noChangeShapeType="1"/>
          </p:cNvCxnSpPr>
          <p:nvPr/>
        </p:nvCxnSpPr>
        <p:spPr bwMode="auto">
          <a:xfrm>
            <a:off x="4346501" y="3390900"/>
            <a:ext cx="550190" cy="0"/>
          </a:xfrm>
          <a:prstGeom prst="straightConnector1">
            <a:avLst/>
          </a:prstGeom>
          <a:noFill/>
          <a:ln w="38100">
            <a:solidFill>
              <a:schemeClr val="tx1"/>
            </a:solidFill>
            <a:round/>
            <a:headEnd/>
            <a:tailEnd type="triangle" w="lg" len="lg"/>
          </a:ln>
        </p:spPr>
      </p:cxnSp>
      <p:cxnSp>
        <p:nvCxnSpPr>
          <p:cNvPr id="9" name="AutoShape 12"/>
          <p:cNvCxnSpPr>
            <a:cxnSpLocks noChangeShapeType="1"/>
          </p:cNvCxnSpPr>
          <p:nvPr/>
        </p:nvCxnSpPr>
        <p:spPr bwMode="auto">
          <a:xfrm>
            <a:off x="7182096" y="3390900"/>
            <a:ext cx="450733" cy="0"/>
          </a:xfrm>
          <a:prstGeom prst="straightConnector1">
            <a:avLst/>
          </a:prstGeom>
          <a:noFill/>
          <a:ln w="38100">
            <a:solidFill>
              <a:schemeClr val="tx1"/>
            </a:solidFill>
            <a:round/>
            <a:headEnd/>
            <a:tailEnd type="triangle" w="lg" len="lg"/>
          </a:ln>
        </p:spPr>
      </p:cxnSp>
      <p:sp>
        <p:nvSpPr>
          <p:cNvPr id="10" name="Rectangle 9"/>
          <p:cNvSpPr/>
          <p:nvPr/>
        </p:nvSpPr>
        <p:spPr>
          <a:xfrm>
            <a:off x="729626" y="995142"/>
            <a:ext cx="6287299" cy="769441"/>
          </a:xfrm>
          <a:prstGeom prst="rect">
            <a:avLst/>
          </a:prstGeom>
        </p:spPr>
        <p:txBody>
          <a:bodyPr wrap="none">
            <a:spAutoFit/>
          </a:bodyPr>
          <a:lstStyle/>
          <a:p>
            <a:r>
              <a:rPr lang="en-US" sz="4400" b="1" dirty="0" smtClean="0">
                <a:latin typeface="Candara" panose="020E0502030303020204" pitchFamily="34" charset="0"/>
              </a:rPr>
              <a:t>The Player’s perspective</a:t>
            </a:r>
            <a:endParaRPr lang="en-US" dirty="0">
              <a:latin typeface="Candara" panose="020E0502030303020204" pitchFamily="34" charset="0"/>
            </a:endParaRPr>
          </a:p>
        </p:txBody>
      </p:sp>
    </p:spTree>
    <p:extLst>
      <p:ext uri="{BB962C8B-B14F-4D97-AF65-F5344CB8AC3E}">
        <p14:creationId xmlns:p14="http://schemas.microsoft.com/office/powerpoint/2010/main" val="947282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838200" y="284417"/>
            <a:ext cx="10512425" cy="66343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dirty="0"/>
              <a:t>…remove the controller…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 y="1050577"/>
            <a:ext cx="12183405" cy="5807423"/>
          </a:xfrm>
          <a:prstGeom prst="rect">
            <a:avLst/>
          </a:prstGeom>
        </p:spPr>
      </p:pic>
    </p:spTree>
    <p:extLst>
      <p:ext uri="{BB962C8B-B14F-4D97-AF65-F5344CB8AC3E}">
        <p14:creationId xmlns:p14="http://schemas.microsoft.com/office/powerpoint/2010/main" val="103250936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AutoShape 4"/>
          <p:cNvCxnSpPr>
            <a:cxnSpLocks noChangeShapeType="1"/>
          </p:cNvCxnSpPr>
          <p:nvPr/>
        </p:nvCxnSpPr>
        <p:spPr bwMode="auto">
          <a:xfrm flipH="1">
            <a:off x="7220187" y="3390900"/>
            <a:ext cx="454965" cy="0"/>
          </a:xfrm>
          <a:prstGeom prst="straightConnector1">
            <a:avLst/>
          </a:prstGeom>
          <a:noFill/>
          <a:ln w="38100">
            <a:solidFill>
              <a:schemeClr val="tx1"/>
            </a:solidFill>
            <a:round/>
            <a:headEnd/>
            <a:tailEnd type="triangle" w="lg" len="lg"/>
          </a:ln>
        </p:spPr>
      </p:cxnSp>
      <p:cxnSp>
        <p:nvCxnSpPr>
          <p:cNvPr id="3" name="AutoShape 5"/>
          <p:cNvCxnSpPr>
            <a:cxnSpLocks noChangeShapeType="1"/>
          </p:cNvCxnSpPr>
          <p:nvPr/>
        </p:nvCxnSpPr>
        <p:spPr bwMode="auto">
          <a:xfrm flipH="1">
            <a:off x="4367663" y="3390900"/>
            <a:ext cx="554422" cy="0"/>
          </a:xfrm>
          <a:prstGeom prst="straightConnector1">
            <a:avLst/>
          </a:prstGeom>
          <a:noFill/>
          <a:ln w="38100">
            <a:solidFill>
              <a:schemeClr val="tx1"/>
            </a:solidFill>
            <a:round/>
            <a:headEnd/>
            <a:tailEnd type="triangle" w="lg" len="lg"/>
          </a:ln>
        </p:spPr>
      </p:cxnSp>
      <p:sp>
        <p:nvSpPr>
          <p:cNvPr id="4" name="Rectangle 5"/>
          <p:cNvSpPr>
            <a:spLocks noChangeArrowheads="1"/>
          </p:cNvSpPr>
          <p:nvPr/>
        </p:nvSpPr>
        <p:spPr bwMode="auto">
          <a:xfrm>
            <a:off x="711015" y="2616200"/>
            <a:ext cx="1477049" cy="1600200"/>
          </a:xfrm>
          <a:prstGeom prst="rect">
            <a:avLst/>
          </a:prstGeom>
          <a:noFill/>
          <a:ln w="9525">
            <a:noFill/>
            <a:miter lim="800000"/>
            <a:headEnd/>
            <a:tailEnd/>
          </a:ln>
        </p:spPr>
        <p:txBody>
          <a:bodyPr wrap="none" lIns="121899" tIns="60949" rIns="121899" bIns="60949">
            <a:spAutoFit/>
          </a:bodyPr>
          <a:lstStyle/>
          <a:p>
            <a:r>
              <a:rPr lang="en-US" sz="9600" dirty="0">
                <a:solidFill>
                  <a:srgbClr val="000000"/>
                </a:solidFill>
                <a:latin typeface="Candara" panose="020E0502030303020204" pitchFamily="34" charset="0"/>
                <a:sym typeface="Webdings" pitchFamily="18" charset="2"/>
              </a:rPr>
              <a:t></a:t>
            </a:r>
          </a:p>
        </p:txBody>
      </p:sp>
      <p:sp>
        <p:nvSpPr>
          <p:cNvPr id="5" name="Text Box 6"/>
          <p:cNvSpPr txBox="1">
            <a:spLocks noChangeArrowheads="1"/>
          </p:cNvSpPr>
          <p:nvPr/>
        </p:nvSpPr>
        <p:spPr bwMode="auto">
          <a:xfrm>
            <a:off x="711016" y="3937000"/>
            <a:ext cx="1543009" cy="538587"/>
          </a:xfrm>
          <a:prstGeom prst="rect">
            <a:avLst/>
          </a:prstGeom>
          <a:noFill/>
          <a:ln w="9525">
            <a:noFill/>
            <a:miter lim="800000"/>
            <a:headEnd/>
            <a:tailEnd/>
          </a:ln>
        </p:spPr>
        <p:txBody>
          <a:bodyPr wrap="none" lIns="121899" tIns="60949" rIns="121899" bIns="60949">
            <a:spAutoFit/>
          </a:bodyPr>
          <a:lstStyle/>
          <a:p>
            <a:r>
              <a:rPr lang="en-US" sz="2700" dirty="0">
                <a:solidFill>
                  <a:srgbClr val="000000"/>
                </a:solidFill>
                <a:latin typeface="Candara" panose="020E0502030303020204" pitchFamily="34" charset="0"/>
              </a:rPr>
              <a:t>Designer</a:t>
            </a:r>
          </a:p>
        </p:txBody>
      </p:sp>
      <p:sp>
        <p:nvSpPr>
          <p:cNvPr id="6" name="Rectangle 8"/>
          <p:cNvSpPr>
            <a:spLocks noChangeArrowheads="1"/>
          </p:cNvSpPr>
          <p:nvPr/>
        </p:nvSpPr>
        <p:spPr bwMode="auto">
          <a:xfrm>
            <a:off x="2080143" y="2743200"/>
            <a:ext cx="2247315" cy="1295400"/>
          </a:xfrm>
          <a:prstGeom prst="rect">
            <a:avLst/>
          </a:prstGeom>
          <a:solidFill>
            <a:srgbClr val="33CCFF"/>
          </a:solidFill>
          <a:ln w="28575">
            <a:solidFill>
              <a:schemeClr val="tx1"/>
            </a:solidFill>
            <a:miter lim="800000"/>
            <a:headEnd/>
            <a:tailEnd/>
          </a:ln>
        </p:spPr>
        <p:txBody>
          <a:bodyPr wrap="none" lIns="121899" tIns="60949" rIns="121899" bIns="60949" anchor="ctr"/>
          <a:lstStyle/>
          <a:p>
            <a:pPr algn="ctr"/>
            <a:r>
              <a:rPr lang="en-US" sz="3700" dirty="0">
                <a:latin typeface="Candara" panose="020E0502030303020204" pitchFamily="34" charset="0"/>
              </a:rPr>
              <a:t>Mechanics</a:t>
            </a:r>
          </a:p>
        </p:txBody>
      </p:sp>
      <p:sp>
        <p:nvSpPr>
          <p:cNvPr id="7" name="Rectangle 9"/>
          <p:cNvSpPr>
            <a:spLocks noChangeArrowheads="1"/>
          </p:cNvSpPr>
          <p:nvPr/>
        </p:nvSpPr>
        <p:spPr bwMode="auto">
          <a:xfrm>
            <a:off x="7651874" y="2743200"/>
            <a:ext cx="2247315" cy="1295400"/>
          </a:xfrm>
          <a:prstGeom prst="rect">
            <a:avLst/>
          </a:prstGeom>
          <a:solidFill>
            <a:schemeClr val="accent1"/>
          </a:solidFill>
          <a:ln w="28575">
            <a:solidFill>
              <a:schemeClr val="tx1"/>
            </a:solidFill>
            <a:miter lim="800000"/>
            <a:headEnd/>
            <a:tailEnd/>
          </a:ln>
        </p:spPr>
        <p:txBody>
          <a:bodyPr wrap="none" lIns="121899" tIns="60949" rIns="121899" bIns="60949" anchor="ctr"/>
          <a:lstStyle/>
          <a:p>
            <a:pPr algn="ctr"/>
            <a:r>
              <a:rPr lang="en-US" sz="3700" dirty="0">
                <a:latin typeface="Candara" panose="020E0502030303020204" pitchFamily="34" charset="0"/>
              </a:rPr>
              <a:t>Aesthetics</a:t>
            </a:r>
          </a:p>
        </p:txBody>
      </p:sp>
      <p:sp>
        <p:nvSpPr>
          <p:cNvPr id="8" name="Rectangle 10"/>
          <p:cNvSpPr>
            <a:spLocks noChangeArrowheads="1"/>
          </p:cNvSpPr>
          <p:nvPr/>
        </p:nvSpPr>
        <p:spPr bwMode="auto">
          <a:xfrm>
            <a:off x="4913621" y="2743200"/>
            <a:ext cx="2249431" cy="1295400"/>
          </a:xfrm>
          <a:prstGeom prst="rect">
            <a:avLst/>
          </a:prstGeom>
          <a:solidFill>
            <a:srgbClr val="FFCC00"/>
          </a:solidFill>
          <a:ln w="28575">
            <a:solidFill>
              <a:schemeClr val="tx1"/>
            </a:solidFill>
            <a:miter lim="800000"/>
            <a:headEnd/>
            <a:tailEnd/>
          </a:ln>
        </p:spPr>
        <p:txBody>
          <a:bodyPr wrap="none" lIns="121899" tIns="60949" rIns="121899" bIns="60949" anchor="ctr"/>
          <a:lstStyle/>
          <a:p>
            <a:pPr algn="ctr"/>
            <a:r>
              <a:rPr lang="en-US" sz="3700" dirty="0">
                <a:latin typeface="Candara" panose="020E0502030303020204" pitchFamily="34" charset="0"/>
              </a:rPr>
              <a:t>Dynamics</a:t>
            </a:r>
          </a:p>
        </p:txBody>
      </p:sp>
      <p:sp>
        <p:nvSpPr>
          <p:cNvPr id="9" name="Line 11"/>
          <p:cNvSpPr>
            <a:spLocks noChangeShapeType="1"/>
          </p:cNvSpPr>
          <p:nvPr/>
        </p:nvSpPr>
        <p:spPr bwMode="auto">
          <a:xfrm>
            <a:off x="1726750" y="2895600"/>
            <a:ext cx="8125883" cy="0"/>
          </a:xfrm>
          <a:prstGeom prst="line">
            <a:avLst/>
          </a:prstGeom>
          <a:noFill/>
          <a:ln w="38100">
            <a:solidFill>
              <a:srgbClr val="FF0000"/>
            </a:solidFill>
            <a:prstDash val="sysDot"/>
            <a:round/>
            <a:headEnd type="triangle" w="med" len="med"/>
            <a:tailEnd/>
          </a:ln>
        </p:spPr>
        <p:txBody>
          <a:bodyPr lIns="121899" tIns="60949" rIns="121899" bIns="60949"/>
          <a:lstStyle/>
          <a:p>
            <a:endParaRPr lang="en-US" dirty="0">
              <a:latin typeface="Candara" panose="020E0502030303020204" pitchFamily="34" charset="0"/>
            </a:endParaRPr>
          </a:p>
        </p:txBody>
      </p:sp>
      <p:sp>
        <p:nvSpPr>
          <p:cNvPr id="10" name="Rectangle 9"/>
          <p:cNvSpPr/>
          <p:nvPr/>
        </p:nvSpPr>
        <p:spPr>
          <a:xfrm>
            <a:off x="729626" y="995142"/>
            <a:ext cx="6689652" cy="769441"/>
          </a:xfrm>
          <a:prstGeom prst="rect">
            <a:avLst/>
          </a:prstGeom>
        </p:spPr>
        <p:txBody>
          <a:bodyPr wrap="none">
            <a:spAutoFit/>
          </a:bodyPr>
          <a:lstStyle/>
          <a:p>
            <a:r>
              <a:rPr lang="en-US" sz="4400" b="1" dirty="0" smtClean="0">
                <a:latin typeface="Candara" panose="020E0502030303020204" pitchFamily="34" charset="0"/>
              </a:rPr>
              <a:t>The Designer’s perspective</a:t>
            </a:r>
            <a:endParaRPr lang="en-US" dirty="0">
              <a:latin typeface="Candara" panose="020E0502030303020204" pitchFamily="34" charset="0"/>
            </a:endParaRPr>
          </a:p>
        </p:txBody>
      </p:sp>
    </p:spTree>
    <p:extLst>
      <p:ext uri="{BB962C8B-B14F-4D97-AF65-F5344CB8AC3E}">
        <p14:creationId xmlns:p14="http://schemas.microsoft.com/office/powerpoint/2010/main" val="1107637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67070" y="1764583"/>
            <a:ext cx="9999023" cy="44516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Clr>
                <a:srgbClr val="7030A0"/>
              </a:buClr>
              <a:buSzPct val="110000"/>
              <a:buNone/>
            </a:pPr>
            <a:r>
              <a:rPr lang="en-US" sz="3200" dirty="0" smtClean="0">
                <a:latin typeface="Candara" panose="020E0502030303020204" pitchFamily="34" charset="0"/>
              </a:rPr>
              <a:t>A “taxonomy” of Design Knowledge</a:t>
            </a:r>
          </a:p>
          <a:p>
            <a:pPr fontAlgn="auto">
              <a:lnSpc>
                <a:spcPct val="150000"/>
              </a:lnSpc>
              <a:spcAft>
                <a:spcPts val="0"/>
              </a:spcAft>
              <a:buClr>
                <a:srgbClr val="33CCFF"/>
              </a:buClr>
              <a:buSzPct val="110000"/>
            </a:pPr>
            <a:r>
              <a:rPr lang="en-US" sz="3200" dirty="0" smtClean="0">
                <a:latin typeface="Candara" panose="020E0502030303020204" pitchFamily="34" charset="0"/>
              </a:rPr>
              <a:t>Mechanics</a:t>
            </a:r>
          </a:p>
          <a:p>
            <a:pPr fontAlgn="auto">
              <a:lnSpc>
                <a:spcPct val="150000"/>
              </a:lnSpc>
              <a:spcAft>
                <a:spcPts val="0"/>
              </a:spcAft>
              <a:buClr>
                <a:srgbClr val="FFCC00"/>
              </a:buClr>
              <a:buSzPct val="110000"/>
            </a:pPr>
            <a:r>
              <a:rPr lang="en-US" sz="3200" dirty="0" smtClean="0">
                <a:latin typeface="Candara" panose="020E0502030303020204" pitchFamily="34" charset="0"/>
              </a:rPr>
              <a:t>Dynamics</a:t>
            </a:r>
          </a:p>
          <a:p>
            <a:pPr fontAlgn="auto">
              <a:lnSpc>
                <a:spcPct val="150000"/>
              </a:lnSpc>
              <a:spcAft>
                <a:spcPts val="0"/>
              </a:spcAft>
              <a:buClr>
                <a:srgbClr val="5B9BD5"/>
              </a:buClr>
              <a:buSzPct val="110000"/>
            </a:pPr>
            <a:r>
              <a:rPr lang="en-US" sz="3200" dirty="0" smtClean="0">
                <a:latin typeface="Candara" panose="020E0502030303020204" pitchFamily="34" charset="0"/>
              </a:rPr>
              <a:t>Aesthetics</a:t>
            </a:r>
          </a:p>
          <a:p>
            <a:pPr marL="0" indent="0" fontAlgn="auto">
              <a:lnSpc>
                <a:spcPct val="150000"/>
              </a:lnSpc>
              <a:spcAft>
                <a:spcPts val="0"/>
              </a:spcAft>
              <a:buClr>
                <a:srgbClr val="7030A0"/>
              </a:buClr>
              <a:buSzPct val="110000"/>
              <a:buNone/>
            </a:pPr>
            <a:r>
              <a:rPr lang="en-US" sz="3200" dirty="0" smtClean="0">
                <a:latin typeface="Candara" panose="020E0502030303020204" pitchFamily="34" charset="0"/>
              </a:rPr>
              <a:t>…and the </a:t>
            </a:r>
            <a:r>
              <a:rPr lang="en-US" sz="3200" i="1" dirty="0" smtClean="0">
                <a:latin typeface="Candara" panose="020E0502030303020204" pitchFamily="34" charset="0"/>
              </a:rPr>
              <a:t>interactions</a:t>
            </a:r>
            <a:r>
              <a:rPr lang="en-US" sz="3200" dirty="0" smtClean="0">
                <a:latin typeface="Candara" panose="020E0502030303020204" pitchFamily="34" charset="0"/>
              </a:rPr>
              <a:t> between them.</a:t>
            </a:r>
          </a:p>
          <a:p>
            <a:pPr fontAlgn="auto">
              <a:lnSpc>
                <a:spcPct val="150000"/>
              </a:lnSpc>
              <a:spcAft>
                <a:spcPts val="0"/>
              </a:spcAft>
              <a:buClr>
                <a:srgbClr val="7030A0"/>
              </a:buClr>
              <a:buSzPct val="110000"/>
            </a:pPr>
            <a:endParaRPr lang="en-US" sz="3200" dirty="0">
              <a:latin typeface="Candara" panose="020E0502030303020204" pitchFamily="34" charset="0"/>
            </a:endParaRPr>
          </a:p>
        </p:txBody>
      </p:sp>
      <p:sp>
        <p:nvSpPr>
          <p:cNvPr id="8" name="Rectangle 7"/>
          <p:cNvSpPr/>
          <p:nvPr/>
        </p:nvSpPr>
        <p:spPr>
          <a:xfrm>
            <a:off x="729626" y="995142"/>
            <a:ext cx="4310795" cy="769441"/>
          </a:xfrm>
          <a:prstGeom prst="rect">
            <a:avLst/>
          </a:prstGeom>
        </p:spPr>
        <p:txBody>
          <a:bodyPr wrap="none">
            <a:spAutoFit/>
          </a:bodyPr>
          <a:lstStyle/>
          <a:p>
            <a:r>
              <a:rPr lang="en-US" sz="4400" b="1" dirty="0" smtClean="0">
                <a:latin typeface="Candara" panose="020E0502030303020204" pitchFamily="34" charset="0"/>
              </a:rPr>
              <a:t>MDA Framework</a:t>
            </a:r>
            <a:endParaRPr lang="en-US" dirty="0">
              <a:latin typeface="Candara" panose="020E0502030303020204" pitchFamily="34" charset="0"/>
            </a:endParaRPr>
          </a:p>
        </p:txBody>
      </p:sp>
    </p:spTree>
    <p:extLst>
      <p:ext uri="{BB962C8B-B14F-4D97-AF65-F5344CB8AC3E}">
        <p14:creationId xmlns:p14="http://schemas.microsoft.com/office/powerpoint/2010/main" val="22769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67070" y="1764583"/>
            <a:ext cx="9999023" cy="44516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0"/>
              </a:spcAft>
              <a:buClr>
                <a:srgbClr val="7030A0"/>
              </a:buClr>
              <a:buSzPct val="110000"/>
            </a:pPr>
            <a:r>
              <a:rPr lang="en-US" sz="3200" dirty="0" smtClean="0">
                <a:latin typeface="Candara" panose="020E0502030303020204" pitchFamily="34" charset="0"/>
              </a:rPr>
              <a:t>Test your game with other teams</a:t>
            </a:r>
          </a:p>
          <a:p>
            <a:pPr fontAlgn="auto">
              <a:lnSpc>
                <a:spcPct val="150000"/>
              </a:lnSpc>
              <a:spcAft>
                <a:spcPts val="0"/>
              </a:spcAft>
              <a:buClr>
                <a:srgbClr val="7030A0"/>
              </a:buClr>
              <a:buSzPct val="110000"/>
            </a:pPr>
            <a:r>
              <a:rPr lang="en-US" sz="3200" dirty="0" smtClean="0">
                <a:latin typeface="Candara" panose="020E0502030303020204" pitchFamily="34" charset="0"/>
              </a:rPr>
              <a:t>Select two testers in your group</a:t>
            </a:r>
          </a:p>
          <a:p>
            <a:pPr fontAlgn="auto">
              <a:lnSpc>
                <a:spcPct val="150000"/>
              </a:lnSpc>
              <a:spcAft>
                <a:spcPts val="0"/>
              </a:spcAft>
              <a:buClr>
                <a:srgbClr val="7030A0"/>
              </a:buClr>
              <a:buSzPct val="110000"/>
            </a:pPr>
            <a:r>
              <a:rPr lang="en-US" sz="3200" dirty="0" smtClean="0">
                <a:latin typeface="Candara" panose="020E0502030303020204" pitchFamily="34" charset="0"/>
              </a:rPr>
              <a:t>Send one to the table to the left…and one to the right</a:t>
            </a:r>
          </a:p>
          <a:p>
            <a:pPr fontAlgn="auto">
              <a:lnSpc>
                <a:spcPct val="150000"/>
              </a:lnSpc>
              <a:spcAft>
                <a:spcPts val="0"/>
              </a:spcAft>
              <a:buClr>
                <a:srgbClr val="7030A0"/>
              </a:buClr>
              <a:buSzPct val="110000"/>
            </a:pPr>
            <a:r>
              <a:rPr lang="en-US" sz="3200" dirty="0" smtClean="0">
                <a:latin typeface="Candara" panose="020E0502030303020204" pitchFamily="34" charset="0"/>
              </a:rPr>
              <a:t>Teammates that stay will teach the game to others</a:t>
            </a:r>
          </a:p>
          <a:p>
            <a:pPr fontAlgn="auto">
              <a:lnSpc>
                <a:spcPct val="150000"/>
              </a:lnSpc>
              <a:spcAft>
                <a:spcPts val="0"/>
              </a:spcAft>
              <a:buClr>
                <a:srgbClr val="7030A0"/>
              </a:buClr>
              <a:buSzPct val="110000"/>
            </a:pPr>
            <a:endParaRPr lang="en-US" sz="3200" dirty="0">
              <a:latin typeface="Candara" panose="020E0502030303020204" pitchFamily="34" charset="0"/>
            </a:endParaRPr>
          </a:p>
        </p:txBody>
      </p:sp>
      <p:sp>
        <p:nvSpPr>
          <p:cNvPr id="8" name="Rectangle 7"/>
          <p:cNvSpPr/>
          <p:nvPr/>
        </p:nvSpPr>
        <p:spPr>
          <a:xfrm>
            <a:off x="729626" y="995142"/>
            <a:ext cx="4118756" cy="769441"/>
          </a:xfrm>
          <a:prstGeom prst="rect">
            <a:avLst/>
          </a:prstGeom>
        </p:spPr>
        <p:txBody>
          <a:bodyPr wrap="none">
            <a:spAutoFit/>
          </a:bodyPr>
          <a:lstStyle/>
          <a:p>
            <a:r>
              <a:rPr lang="en-US" sz="4400" b="1" dirty="0" smtClean="0">
                <a:latin typeface="Candara" panose="020E0502030303020204" pitchFamily="34" charset="0"/>
              </a:rPr>
              <a:t>Beta Test at 2:45</a:t>
            </a:r>
            <a:endParaRPr lang="en-US" dirty="0">
              <a:latin typeface="Candara" panose="020E0502030303020204" pitchFamily="34" charset="0"/>
            </a:endParaRPr>
          </a:p>
        </p:txBody>
      </p:sp>
    </p:spTree>
    <p:extLst>
      <p:ext uri="{BB962C8B-B14F-4D97-AF65-F5344CB8AC3E}">
        <p14:creationId xmlns:p14="http://schemas.microsoft.com/office/powerpoint/2010/main" val="38012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38200" y="1027907"/>
            <a:ext cx="10512425" cy="723776"/>
          </a:xfrm>
        </p:spPr>
        <p:txBody>
          <a:bodyPr/>
          <a:lstStyle/>
          <a:p>
            <a:r>
              <a:rPr lang="en-US" sz="4800" b="1" dirty="0" smtClean="0">
                <a:effectLst>
                  <a:outerShdw blurRad="38100" dist="38100" dir="2700000" algn="tl">
                    <a:srgbClr val="000000">
                      <a:alpha val="43137"/>
                    </a:srgbClr>
                  </a:outerShdw>
                </a:effectLst>
              </a:rPr>
              <a:t>Discussion</a:t>
            </a:r>
            <a:endParaRPr lang="en-US" sz="4800"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1116281" y="2073314"/>
            <a:ext cx="9999023" cy="3814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0"/>
              </a:spcAft>
              <a:buClr>
                <a:srgbClr val="7030A0"/>
              </a:buClr>
              <a:buSzPct val="110000"/>
            </a:pPr>
            <a:r>
              <a:rPr lang="en-US" sz="3200" dirty="0" smtClean="0">
                <a:latin typeface="Candara" panose="020E0502030303020204" pitchFamily="34" charset="0"/>
              </a:rPr>
              <a:t>Did your paper game create the desired feelings?</a:t>
            </a:r>
          </a:p>
          <a:p>
            <a:pPr fontAlgn="auto">
              <a:lnSpc>
                <a:spcPct val="150000"/>
              </a:lnSpc>
              <a:spcAft>
                <a:spcPts val="0"/>
              </a:spcAft>
              <a:buClr>
                <a:srgbClr val="7030A0"/>
              </a:buClr>
              <a:buSzPct val="110000"/>
            </a:pPr>
            <a:r>
              <a:rPr lang="en-US" sz="3200" dirty="0" smtClean="0">
                <a:latin typeface="Candara" panose="020E0502030303020204" pitchFamily="34" charset="0"/>
              </a:rPr>
              <a:t>What mechanics did you use to create those feelings?</a:t>
            </a:r>
          </a:p>
          <a:p>
            <a:pPr fontAlgn="auto">
              <a:lnSpc>
                <a:spcPct val="150000"/>
              </a:lnSpc>
              <a:spcAft>
                <a:spcPts val="0"/>
              </a:spcAft>
              <a:buClr>
                <a:srgbClr val="7030A0"/>
              </a:buClr>
              <a:buSzPct val="110000"/>
            </a:pPr>
            <a:r>
              <a:rPr lang="en-US" sz="3200" dirty="0" smtClean="0">
                <a:latin typeface="Candara" panose="020E0502030303020204" pitchFamily="34" charset="0"/>
              </a:rPr>
              <a:t>Did you learn something new about the original game?</a:t>
            </a:r>
          </a:p>
          <a:p>
            <a:pPr fontAlgn="auto">
              <a:lnSpc>
                <a:spcPct val="150000"/>
              </a:lnSpc>
              <a:spcAft>
                <a:spcPts val="0"/>
              </a:spcAft>
              <a:buClr>
                <a:srgbClr val="7030A0"/>
              </a:buClr>
              <a:buSzPct val="110000"/>
            </a:pPr>
            <a:r>
              <a:rPr lang="en-US" sz="3200" dirty="0" smtClean="0">
                <a:latin typeface="Candara" panose="020E0502030303020204" pitchFamily="34" charset="0"/>
              </a:rPr>
              <a:t>What would you add or change if you had more time?</a:t>
            </a:r>
          </a:p>
          <a:p>
            <a:pPr fontAlgn="auto">
              <a:lnSpc>
                <a:spcPct val="150000"/>
              </a:lnSpc>
              <a:spcAft>
                <a:spcPts val="0"/>
              </a:spcAft>
              <a:buClr>
                <a:srgbClr val="7030A0"/>
              </a:buClr>
              <a:buSzPct val="110000"/>
            </a:pPr>
            <a:endParaRPr lang="en-US" sz="3200" dirty="0">
              <a:latin typeface="Candara" panose="020E0502030303020204" pitchFamily="34" charset="0"/>
            </a:endParaRPr>
          </a:p>
        </p:txBody>
      </p:sp>
    </p:spTree>
    <p:extLst>
      <p:ext uri="{BB962C8B-B14F-4D97-AF65-F5344CB8AC3E}">
        <p14:creationId xmlns:p14="http://schemas.microsoft.com/office/powerpoint/2010/main" val="324975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38200" y="1027907"/>
            <a:ext cx="10512425" cy="800894"/>
          </a:xfrm>
        </p:spPr>
        <p:txBody>
          <a:bodyPr/>
          <a:lstStyle/>
          <a:p>
            <a:r>
              <a:rPr lang="en-US" sz="4800" b="1" dirty="0" smtClean="0">
                <a:effectLst>
                  <a:outerShdw blurRad="38100" dist="38100" dir="2700000" algn="tl">
                    <a:srgbClr val="000000">
                      <a:alpha val="43137"/>
                    </a:srgbClr>
                  </a:outerShdw>
                </a:effectLst>
              </a:rPr>
              <a:t>Using Paper Prototypes</a:t>
            </a:r>
            <a:endParaRPr lang="en-US" sz="4800"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1500188" y="2073314"/>
            <a:ext cx="8739187" cy="3814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0"/>
              </a:spcAft>
              <a:buClr>
                <a:srgbClr val="7030A0"/>
              </a:buClr>
              <a:buSzPct val="110000"/>
            </a:pPr>
            <a:r>
              <a:rPr lang="en-US" sz="3200" smtClean="0">
                <a:latin typeface="Candara" panose="020E0502030303020204" pitchFamily="34" charset="0"/>
              </a:rPr>
              <a:t>Good for understanding existing games.</a:t>
            </a:r>
          </a:p>
          <a:p>
            <a:pPr fontAlgn="auto">
              <a:lnSpc>
                <a:spcPct val="150000"/>
              </a:lnSpc>
              <a:spcAft>
                <a:spcPts val="0"/>
              </a:spcAft>
              <a:buClr>
                <a:srgbClr val="7030A0"/>
              </a:buClr>
              <a:buSzPct val="110000"/>
            </a:pPr>
            <a:r>
              <a:rPr lang="en-US" sz="3200" smtClean="0">
                <a:latin typeface="Candara" panose="020E0502030303020204" pitchFamily="34" charset="0"/>
              </a:rPr>
              <a:t>Use these techniques for games in progress.</a:t>
            </a:r>
          </a:p>
          <a:p>
            <a:pPr fontAlgn="auto">
              <a:lnSpc>
                <a:spcPct val="150000"/>
              </a:lnSpc>
              <a:spcAft>
                <a:spcPts val="0"/>
              </a:spcAft>
              <a:buClr>
                <a:srgbClr val="7030A0"/>
              </a:buClr>
              <a:buSzPct val="110000"/>
            </a:pPr>
            <a:r>
              <a:rPr lang="en-US" sz="3200" smtClean="0">
                <a:latin typeface="Candara" panose="020E0502030303020204" pitchFamily="34" charset="0"/>
              </a:rPr>
              <a:t>Process is quick and cheap.</a:t>
            </a:r>
          </a:p>
          <a:p>
            <a:pPr fontAlgn="auto">
              <a:lnSpc>
                <a:spcPct val="150000"/>
              </a:lnSpc>
              <a:spcAft>
                <a:spcPts val="0"/>
              </a:spcAft>
              <a:buClr>
                <a:srgbClr val="7030A0"/>
              </a:buClr>
              <a:buSzPct val="110000"/>
            </a:pPr>
            <a:r>
              <a:rPr lang="en-US" sz="3200" smtClean="0">
                <a:latin typeface="Candara" panose="020E0502030303020204" pitchFamily="34" charset="0"/>
              </a:rPr>
              <a:t>You don’t need programmers or artists.</a:t>
            </a:r>
            <a:endParaRPr lang="en-US" sz="3200" dirty="0">
              <a:latin typeface="Candara" panose="020E0502030303020204" pitchFamily="34" charset="0"/>
            </a:endParaRPr>
          </a:p>
        </p:txBody>
      </p:sp>
    </p:spTree>
    <p:extLst>
      <p:ext uri="{BB962C8B-B14F-4D97-AF65-F5344CB8AC3E}">
        <p14:creationId xmlns:p14="http://schemas.microsoft.com/office/powerpoint/2010/main" val="311404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38200" y="1027906"/>
            <a:ext cx="10512425" cy="844961"/>
          </a:xfrm>
        </p:spPr>
        <p:txBody>
          <a:bodyPr/>
          <a:lstStyle/>
          <a:p>
            <a:r>
              <a:rPr lang="en-US" sz="4800" b="1" dirty="0" smtClean="0">
                <a:effectLst>
                  <a:outerShdw blurRad="38100" dist="38100" dir="2700000" algn="tl">
                    <a:srgbClr val="000000">
                      <a:alpha val="43137"/>
                    </a:srgbClr>
                  </a:outerShdw>
                </a:effectLst>
              </a:rPr>
              <a:t>Using Paper Prototypes</a:t>
            </a:r>
            <a:endParaRPr lang="en-US" sz="4800"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1500188" y="2073312"/>
            <a:ext cx="10231437"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0"/>
              </a:spcAft>
              <a:buClr>
                <a:srgbClr val="7030A0"/>
              </a:buClr>
              <a:buSzPct val="110000"/>
            </a:pPr>
            <a:r>
              <a:rPr lang="en-US" sz="3200" smtClean="0">
                <a:latin typeface="Candara" panose="020E0502030303020204" pitchFamily="34" charset="0"/>
              </a:rPr>
              <a:t>Can’t replace actual gameplay testing.</a:t>
            </a:r>
          </a:p>
          <a:p>
            <a:pPr fontAlgn="auto">
              <a:lnSpc>
                <a:spcPct val="150000"/>
              </a:lnSpc>
              <a:spcAft>
                <a:spcPts val="0"/>
              </a:spcAft>
              <a:buClr>
                <a:srgbClr val="7030A0"/>
              </a:buClr>
              <a:buSzPct val="110000"/>
            </a:pPr>
            <a:r>
              <a:rPr lang="en-US" sz="3200" smtClean="0">
                <a:latin typeface="Candara" panose="020E0502030303020204" pitchFamily="34" charset="0"/>
              </a:rPr>
              <a:t>Can give you a head start and keep you focused.</a:t>
            </a:r>
          </a:p>
          <a:p>
            <a:pPr fontAlgn="auto">
              <a:lnSpc>
                <a:spcPct val="150000"/>
              </a:lnSpc>
              <a:spcAft>
                <a:spcPts val="0"/>
              </a:spcAft>
              <a:buClr>
                <a:srgbClr val="7030A0"/>
              </a:buClr>
              <a:buSzPct val="110000"/>
            </a:pPr>
            <a:r>
              <a:rPr lang="en-US" sz="3200" smtClean="0">
                <a:latin typeface="Candara" panose="020E0502030303020204" pitchFamily="34" charset="0"/>
              </a:rPr>
              <a:t>Creates a vocabulary to use when discussing your game.</a:t>
            </a:r>
          </a:p>
          <a:p>
            <a:pPr fontAlgn="auto">
              <a:lnSpc>
                <a:spcPct val="100000"/>
              </a:lnSpc>
              <a:spcAft>
                <a:spcPts val="0"/>
              </a:spcAft>
              <a:buClr>
                <a:srgbClr val="7030A0"/>
              </a:buClr>
              <a:buSzPct val="110000"/>
            </a:pPr>
            <a:r>
              <a:rPr lang="en-US" sz="3200" smtClean="0">
                <a:latin typeface="Candara" panose="020E0502030303020204" pitchFamily="34" charset="0"/>
              </a:rPr>
              <a:t>Can be used as a tool to educate other team members. Have them play, too!</a:t>
            </a:r>
            <a:endParaRPr lang="en-US" sz="3600" dirty="0">
              <a:latin typeface="Candara" panose="020E0502030303020204" pitchFamily="34" charset="0"/>
            </a:endParaRPr>
          </a:p>
        </p:txBody>
      </p:sp>
    </p:spTree>
    <p:extLst>
      <p:ext uri="{BB962C8B-B14F-4D97-AF65-F5344CB8AC3E}">
        <p14:creationId xmlns:p14="http://schemas.microsoft.com/office/powerpoint/2010/main" val="326448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38200" y="472321"/>
            <a:ext cx="10512425" cy="844961"/>
          </a:xfrm>
        </p:spPr>
        <p:txBody>
          <a:bodyPr/>
          <a:lstStyle/>
          <a:p>
            <a:r>
              <a:rPr lang="en-US" sz="4800" b="1" dirty="0" smtClean="0">
                <a:effectLst>
                  <a:outerShdw blurRad="38100" dist="38100" dir="2700000" algn="tl">
                    <a:srgbClr val="000000">
                      <a:alpha val="43137"/>
                    </a:srgbClr>
                  </a:outerShdw>
                </a:effectLst>
              </a:rPr>
              <a:t>Short Break</a:t>
            </a:r>
            <a:endParaRPr lang="en-US" sz="4800" b="1" dirty="0">
              <a:effectLst>
                <a:outerShdw blurRad="38100" dist="38100" dir="2700000" algn="tl">
                  <a:srgbClr val="000000">
                    <a:alpha val="43137"/>
                  </a:srgbClr>
                </a:outerShdw>
              </a:effectLst>
            </a:endParaRPr>
          </a:p>
        </p:txBody>
      </p:sp>
      <p:sp>
        <p:nvSpPr>
          <p:cNvPr id="4" name="Rectangle 2"/>
          <p:cNvSpPr txBox="1">
            <a:spLocks noChangeArrowheads="1"/>
          </p:cNvSpPr>
          <p:nvPr/>
        </p:nvSpPr>
        <p:spPr>
          <a:xfrm>
            <a:off x="838200" y="1342653"/>
            <a:ext cx="10512425" cy="75682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sz="3600" b="0" i="1" dirty="0" smtClean="0">
                <a:effectLst/>
              </a:rPr>
              <a:t>Electives start at 3:35</a:t>
            </a:r>
            <a:endParaRPr lang="en-US" sz="3600" b="0" i="1" dirty="0">
              <a:effectLst/>
            </a:endParaRPr>
          </a:p>
        </p:txBody>
      </p:sp>
      <p:grpSp>
        <p:nvGrpSpPr>
          <p:cNvPr id="22" name="Group 21"/>
          <p:cNvGrpSpPr/>
          <p:nvPr/>
        </p:nvGrpSpPr>
        <p:grpSpPr>
          <a:xfrm>
            <a:off x="1984092" y="2152879"/>
            <a:ext cx="8433118" cy="3655487"/>
            <a:chOff x="1984092" y="2152879"/>
            <a:chExt cx="8433118" cy="3655487"/>
          </a:xfrm>
        </p:grpSpPr>
        <p:sp>
          <p:nvSpPr>
            <p:cNvPr id="21" name="Rounded Rectangle 20"/>
            <p:cNvSpPr/>
            <p:nvPr/>
          </p:nvSpPr>
          <p:spPr>
            <a:xfrm>
              <a:off x="1984092" y="4643778"/>
              <a:ext cx="8433117" cy="5208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0" name="Rounded Rectangle 19"/>
            <p:cNvSpPr/>
            <p:nvPr/>
          </p:nvSpPr>
          <p:spPr>
            <a:xfrm>
              <a:off x="1984093" y="3395318"/>
              <a:ext cx="8433117" cy="5208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7" name="Rectangle 6"/>
            <p:cNvSpPr/>
            <p:nvPr/>
          </p:nvSpPr>
          <p:spPr>
            <a:xfrm>
              <a:off x="1984092" y="2152879"/>
              <a:ext cx="5678347" cy="52087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6" name="Rectangle 2"/>
            <p:cNvSpPr txBox="1">
              <a:spLocks noChangeArrowheads="1"/>
            </p:cNvSpPr>
            <p:nvPr/>
          </p:nvSpPr>
          <p:spPr>
            <a:xfrm>
              <a:off x="3928638" y="2152880"/>
              <a:ext cx="1789253" cy="520872"/>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3600" b="0" dirty="0" smtClean="0">
                  <a:solidFill>
                    <a:schemeClr val="bg1"/>
                  </a:solidFill>
                  <a:effectLst/>
                </a:rPr>
                <a:t>Elective</a:t>
              </a:r>
              <a:endParaRPr lang="en-US" sz="3600" b="0" dirty="0">
                <a:solidFill>
                  <a:schemeClr val="bg1"/>
                </a:solidFill>
                <a:effectLst/>
              </a:endParaRPr>
            </a:p>
          </p:txBody>
        </p:sp>
        <p:sp>
          <p:nvSpPr>
            <p:cNvPr id="8" name="Rectangle 7"/>
            <p:cNvSpPr/>
            <p:nvPr/>
          </p:nvSpPr>
          <p:spPr>
            <a:xfrm>
              <a:off x="7731884" y="2152879"/>
              <a:ext cx="2685326" cy="52087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9" name="Rectangle 2"/>
            <p:cNvSpPr txBox="1">
              <a:spLocks noChangeArrowheads="1"/>
            </p:cNvSpPr>
            <p:nvPr/>
          </p:nvSpPr>
          <p:spPr>
            <a:xfrm>
              <a:off x="8179920" y="2152880"/>
              <a:ext cx="1789253" cy="520872"/>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3600" b="0" dirty="0" smtClean="0">
                  <a:solidFill>
                    <a:schemeClr val="bg1"/>
                  </a:solidFill>
                  <a:effectLst/>
                </a:rPr>
                <a:t>Room</a:t>
              </a:r>
              <a:endParaRPr lang="en-US" sz="3600" b="0" dirty="0">
                <a:solidFill>
                  <a:schemeClr val="bg1"/>
                </a:solidFill>
                <a:effectLst/>
              </a:endParaRPr>
            </a:p>
          </p:txBody>
        </p:sp>
        <p:sp>
          <p:nvSpPr>
            <p:cNvPr id="10" name="Rectangle 2"/>
            <p:cNvSpPr txBox="1">
              <a:spLocks noChangeArrowheads="1"/>
            </p:cNvSpPr>
            <p:nvPr/>
          </p:nvSpPr>
          <p:spPr>
            <a:xfrm>
              <a:off x="1984093" y="2767657"/>
              <a:ext cx="5678344" cy="520872"/>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3600" b="0" dirty="0" err="1" smtClean="0">
                  <a:effectLst/>
                </a:rPr>
                <a:t>Feelin</a:t>
              </a:r>
              <a:r>
                <a:rPr lang="en-US" sz="3600" b="0" dirty="0" smtClean="0">
                  <a:effectLst/>
                </a:rPr>
                <a:t>’ GRUVI</a:t>
              </a:r>
              <a:endParaRPr lang="en-US" sz="3600" b="0" dirty="0">
                <a:effectLst/>
              </a:endParaRPr>
            </a:p>
          </p:txBody>
        </p:sp>
        <p:sp>
          <p:nvSpPr>
            <p:cNvPr id="11" name="Rectangle 2"/>
            <p:cNvSpPr txBox="1">
              <a:spLocks noChangeArrowheads="1"/>
            </p:cNvSpPr>
            <p:nvPr/>
          </p:nvSpPr>
          <p:spPr>
            <a:xfrm>
              <a:off x="8179920" y="2767657"/>
              <a:ext cx="1789253" cy="520872"/>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3600" b="0" dirty="0" smtClean="0">
                  <a:effectLst/>
                </a:rPr>
                <a:t>206</a:t>
              </a:r>
              <a:endParaRPr lang="en-US" sz="3600" b="0" dirty="0">
                <a:effectLst/>
              </a:endParaRPr>
            </a:p>
          </p:txBody>
        </p:sp>
        <p:sp>
          <p:nvSpPr>
            <p:cNvPr id="12" name="Rectangle 2"/>
            <p:cNvSpPr txBox="1">
              <a:spLocks noChangeArrowheads="1"/>
            </p:cNvSpPr>
            <p:nvPr/>
          </p:nvSpPr>
          <p:spPr>
            <a:xfrm>
              <a:off x="1984093" y="3395318"/>
              <a:ext cx="5678344" cy="520872"/>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3600" b="0" dirty="0" smtClean="0">
                  <a:effectLst/>
                </a:rPr>
                <a:t>MDA in Action: Us vs. It</a:t>
              </a:r>
              <a:endParaRPr lang="en-US" sz="3600" b="0" dirty="0">
                <a:effectLst/>
              </a:endParaRPr>
            </a:p>
          </p:txBody>
        </p:sp>
        <p:sp>
          <p:nvSpPr>
            <p:cNvPr id="13" name="Rectangle 2"/>
            <p:cNvSpPr txBox="1">
              <a:spLocks noChangeArrowheads="1"/>
            </p:cNvSpPr>
            <p:nvPr/>
          </p:nvSpPr>
          <p:spPr>
            <a:xfrm>
              <a:off x="8179920" y="3395318"/>
              <a:ext cx="1789253" cy="520872"/>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3600" b="0" dirty="0" smtClean="0">
                  <a:effectLst/>
                </a:rPr>
                <a:t>207</a:t>
              </a:r>
              <a:endParaRPr lang="en-US" sz="3600" b="0" dirty="0">
                <a:effectLst/>
              </a:endParaRPr>
            </a:p>
          </p:txBody>
        </p:sp>
        <p:sp>
          <p:nvSpPr>
            <p:cNvPr id="14" name="Rectangle 2"/>
            <p:cNvSpPr txBox="1">
              <a:spLocks noChangeArrowheads="1"/>
            </p:cNvSpPr>
            <p:nvPr/>
          </p:nvSpPr>
          <p:spPr>
            <a:xfrm>
              <a:off x="1984093" y="4022979"/>
              <a:ext cx="5678344" cy="520872"/>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3600" b="0" dirty="0" smtClean="0">
                  <a:effectLst/>
                </a:rPr>
                <a:t>Escape Room Jam</a:t>
              </a:r>
              <a:endParaRPr lang="en-US" sz="3600" b="0" dirty="0">
                <a:effectLst/>
              </a:endParaRPr>
            </a:p>
          </p:txBody>
        </p:sp>
        <p:sp>
          <p:nvSpPr>
            <p:cNvPr id="15" name="Rectangle 2"/>
            <p:cNvSpPr txBox="1">
              <a:spLocks noChangeArrowheads="1"/>
            </p:cNvSpPr>
            <p:nvPr/>
          </p:nvSpPr>
          <p:spPr>
            <a:xfrm>
              <a:off x="8179920" y="4022979"/>
              <a:ext cx="1789253" cy="520872"/>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3600" b="0" dirty="0" smtClean="0">
                  <a:effectLst/>
                </a:rPr>
                <a:t>208</a:t>
              </a:r>
              <a:endParaRPr lang="en-US" sz="3600" b="0" dirty="0">
                <a:effectLst/>
              </a:endParaRPr>
            </a:p>
          </p:txBody>
        </p:sp>
        <p:sp>
          <p:nvSpPr>
            <p:cNvPr id="16" name="Rectangle 2"/>
            <p:cNvSpPr txBox="1">
              <a:spLocks noChangeArrowheads="1"/>
            </p:cNvSpPr>
            <p:nvPr/>
          </p:nvSpPr>
          <p:spPr>
            <a:xfrm>
              <a:off x="1984093" y="4650640"/>
              <a:ext cx="5678344" cy="520872"/>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3600" b="0" dirty="0" smtClean="0">
                  <a:effectLst/>
                </a:rPr>
                <a:t>Game of Games</a:t>
              </a:r>
              <a:endParaRPr lang="en-US" sz="3600" b="0" dirty="0">
                <a:effectLst/>
              </a:endParaRPr>
            </a:p>
          </p:txBody>
        </p:sp>
        <p:sp>
          <p:nvSpPr>
            <p:cNvPr id="17" name="Rectangle 2"/>
            <p:cNvSpPr txBox="1">
              <a:spLocks noChangeArrowheads="1"/>
            </p:cNvSpPr>
            <p:nvPr/>
          </p:nvSpPr>
          <p:spPr>
            <a:xfrm>
              <a:off x="8179920" y="4650640"/>
              <a:ext cx="1789253" cy="520872"/>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3600" b="0" dirty="0" smtClean="0">
                  <a:effectLst/>
                </a:rPr>
                <a:t>215</a:t>
              </a:r>
              <a:endParaRPr lang="en-US" sz="3600" b="0" dirty="0">
                <a:effectLst/>
              </a:endParaRPr>
            </a:p>
          </p:txBody>
        </p:sp>
        <p:sp>
          <p:nvSpPr>
            <p:cNvPr id="18" name="Rectangle 2"/>
            <p:cNvSpPr txBox="1">
              <a:spLocks noChangeArrowheads="1"/>
            </p:cNvSpPr>
            <p:nvPr/>
          </p:nvSpPr>
          <p:spPr>
            <a:xfrm>
              <a:off x="1984093" y="5287494"/>
              <a:ext cx="5678344" cy="520872"/>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3600" b="0" dirty="0" smtClean="0">
                  <a:effectLst/>
                </a:rPr>
                <a:t>Horns of a Dilemma</a:t>
              </a:r>
              <a:endParaRPr lang="en-US" sz="3600" b="0" dirty="0">
                <a:effectLst/>
              </a:endParaRPr>
            </a:p>
          </p:txBody>
        </p:sp>
        <p:sp>
          <p:nvSpPr>
            <p:cNvPr id="19" name="Rectangle 2"/>
            <p:cNvSpPr txBox="1">
              <a:spLocks noChangeArrowheads="1"/>
            </p:cNvSpPr>
            <p:nvPr/>
          </p:nvSpPr>
          <p:spPr>
            <a:xfrm>
              <a:off x="8179920" y="5287494"/>
              <a:ext cx="1789253" cy="520872"/>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algn="ctr" fontAlgn="auto">
                <a:spcAft>
                  <a:spcPts val="0"/>
                </a:spcAft>
              </a:pPr>
              <a:r>
                <a:rPr lang="en-US" sz="3600" b="0" dirty="0" smtClean="0">
                  <a:effectLst/>
                </a:rPr>
                <a:t>216</a:t>
              </a:r>
              <a:endParaRPr lang="en-US" sz="3600" b="0" dirty="0">
                <a:effectLst/>
              </a:endParaRPr>
            </a:p>
          </p:txBody>
        </p:sp>
      </p:grpSp>
    </p:spTree>
    <p:extLst>
      <p:ext uri="{BB962C8B-B14F-4D97-AF65-F5344CB8AC3E}">
        <p14:creationId xmlns:p14="http://schemas.microsoft.com/office/powerpoint/2010/main" val="2107175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38200" y="284417"/>
            <a:ext cx="10512425" cy="66343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dirty="0"/>
              <a:t>…the sound and music…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 y="1050577"/>
            <a:ext cx="12183405" cy="5807423"/>
          </a:xfrm>
          <a:prstGeom prst="rect">
            <a:avLst/>
          </a:prstGeom>
        </p:spPr>
      </p:pic>
    </p:spTree>
    <p:extLst>
      <p:ext uri="{BB962C8B-B14F-4D97-AF65-F5344CB8AC3E}">
        <p14:creationId xmlns:p14="http://schemas.microsoft.com/office/powerpoint/2010/main" val="75250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838200" y="284417"/>
            <a:ext cx="10512425" cy="66343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dirty="0"/>
              <a:t>…the sound and music…</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 y="1050577"/>
            <a:ext cx="12183405" cy="5807423"/>
          </a:xfrm>
          <a:prstGeom prst="rect">
            <a:avLst/>
          </a:prstGeom>
        </p:spPr>
      </p:pic>
    </p:spTree>
    <p:extLst>
      <p:ext uri="{BB962C8B-B14F-4D97-AF65-F5344CB8AC3E}">
        <p14:creationId xmlns:p14="http://schemas.microsoft.com/office/powerpoint/2010/main" val="62634146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38200" y="284417"/>
            <a:ext cx="10512425" cy="66343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dirty="0"/>
              <a:t>…and the graphics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 y="1050577"/>
            <a:ext cx="12183405" cy="5807423"/>
          </a:xfrm>
          <a:prstGeom prst="rect">
            <a:avLst/>
          </a:prstGeom>
        </p:spPr>
      </p:pic>
    </p:spTree>
    <p:extLst>
      <p:ext uri="{BB962C8B-B14F-4D97-AF65-F5344CB8AC3E}">
        <p14:creationId xmlns:p14="http://schemas.microsoft.com/office/powerpoint/2010/main" val="1294259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38200" y="284417"/>
            <a:ext cx="10512425" cy="66343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dirty="0"/>
              <a:t>…and the graphics</a:t>
            </a:r>
          </a:p>
        </p:txBody>
      </p:sp>
    </p:spTree>
    <p:extLst>
      <p:ext uri="{BB962C8B-B14F-4D97-AF65-F5344CB8AC3E}">
        <p14:creationId xmlns:p14="http://schemas.microsoft.com/office/powerpoint/2010/main" val="412793507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38200" y="284417"/>
            <a:ext cx="10512425" cy="66343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fontAlgn="auto">
              <a:spcAft>
                <a:spcPts val="0"/>
              </a:spcAft>
            </a:pPr>
            <a:r>
              <a:rPr lang="en-US" dirty="0"/>
              <a:t>What’s left?</a:t>
            </a:r>
          </a:p>
        </p:txBody>
      </p:sp>
    </p:spTree>
    <p:extLst>
      <p:ext uri="{BB962C8B-B14F-4D97-AF65-F5344CB8AC3E}">
        <p14:creationId xmlns:p14="http://schemas.microsoft.com/office/powerpoint/2010/main" val="1057585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49567</TotalTime>
  <Words>1214</Words>
  <Application>Microsoft Office PowerPoint</Application>
  <PresentationFormat>Custom</PresentationFormat>
  <Paragraphs>234</Paragraphs>
  <Slides>46</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3" baseType="lpstr">
      <vt:lpstr>Webdings</vt:lpstr>
      <vt:lpstr>Wingdings</vt:lpstr>
      <vt:lpstr>Arial</vt:lpstr>
      <vt:lpstr>MS PGothic</vt:lpstr>
      <vt:lpstr>Candara</vt:lpstr>
      <vt:lpstr>Blank Master</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 Simulations of Digital Games</vt:lpstr>
      <vt:lpstr>Example Game</vt:lpstr>
      <vt:lpstr>Example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MDA Framework</vt:lpstr>
      <vt:lpstr>Mechanics</vt:lpstr>
      <vt:lpstr>Dynamics</vt:lpstr>
      <vt:lpstr>Aesthetics</vt:lpstr>
      <vt:lpstr>PowerPoint Presentation</vt:lpstr>
      <vt:lpstr>PowerPoint Presentation</vt:lpstr>
      <vt:lpstr>PowerPoint Presentation</vt:lpstr>
      <vt:lpstr>PowerPoint Presentation</vt:lpstr>
      <vt:lpstr>PowerPoint Presentation</vt:lpstr>
      <vt:lpstr>Discussion</vt:lpstr>
      <vt:lpstr>Using Paper Prototypes</vt:lpstr>
      <vt:lpstr>Using Paper Prototypes</vt:lpstr>
      <vt:lpstr>Short Break</vt:lpstr>
    </vt:vector>
  </TitlesOfParts>
  <Company>Stonetronix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Simulations</dc:title>
  <dc:creator>Stone Librande</dc:creator>
  <cp:keywords>GDC 2016</cp:keywords>
  <cp:lastModifiedBy>Stone Librande</cp:lastModifiedBy>
  <cp:revision>2182</cp:revision>
  <cp:lastPrinted>2015-03-02T08:24:00Z</cp:lastPrinted>
  <dcterms:created xsi:type="dcterms:W3CDTF">2004-03-07T19:53:40Z</dcterms:created>
  <dcterms:modified xsi:type="dcterms:W3CDTF">2019-03-18T07:36:03Z</dcterms:modified>
</cp:coreProperties>
</file>